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  <p:sldMasterId id="2147483653" r:id="rId3"/>
  </p:sldMasterIdLst>
  <p:notesMasterIdLst>
    <p:notesMasterId r:id="rId113"/>
  </p:notesMasterIdLst>
  <p:handoutMasterIdLst>
    <p:handoutMasterId r:id="rId114"/>
  </p:handoutMasterIdLst>
  <p:sldIdLst>
    <p:sldId id="256" r:id="rId4"/>
    <p:sldId id="261" r:id="rId5"/>
    <p:sldId id="407" r:id="rId6"/>
    <p:sldId id="408" r:id="rId7"/>
    <p:sldId id="264" r:id="rId8"/>
    <p:sldId id="302" r:id="rId9"/>
    <p:sldId id="335" r:id="rId10"/>
    <p:sldId id="336" r:id="rId11"/>
    <p:sldId id="337" r:id="rId12"/>
    <p:sldId id="338" r:id="rId13"/>
    <p:sldId id="339" r:id="rId14"/>
    <p:sldId id="303" r:id="rId15"/>
    <p:sldId id="265" r:id="rId16"/>
    <p:sldId id="305" r:id="rId17"/>
    <p:sldId id="304" r:id="rId18"/>
    <p:sldId id="307" r:id="rId19"/>
    <p:sldId id="312" r:id="rId20"/>
    <p:sldId id="313" r:id="rId21"/>
    <p:sldId id="314" r:id="rId22"/>
    <p:sldId id="315" r:id="rId23"/>
    <p:sldId id="316" r:id="rId24"/>
    <p:sldId id="317" r:id="rId25"/>
    <p:sldId id="308" r:id="rId26"/>
    <p:sldId id="318" r:id="rId27"/>
    <p:sldId id="310" r:id="rId28"/>
    <p:sldId id="309" r:id="rId29"/>
    <p:sldId id="319" r:id="rId30"/>
    <p:sldId id="320" r:id="rId31"/>
    <p:sldId id="321" r:id="rId32"/>
    <p:sldId id="334" r:id="rId33"/>
    <p:sldId id="322" r:id="rId34"/>
    <p:sldId id="311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53" r:id="rId59"/>
    <p:sldId id="355" r:id="rId60"/>
    <p:sldId id="354" r:id="rId61"/>
    <p:sldId id="356" r:id="rId62"/>
    <p:sldId id="357" r:id="rId63"/>
    <p:sldId id="358" r:id="rId64"/>
    <p:sldId id="359" r:id="rId65"/>
    <p:sldId id="360" r:id="rId66"/>
    <p:sldId id="361" r:id="rId67"/>
    <p:sldId id="362" r:id="rId68"/>
    <p:sldId id="363" r:id="rId69"/>
    <p:sldId id="364" r:id="rId70"/>
    <p:sldId id="365" r:id="rId71"/>
    <p:sldId id="366" r:id="rId72"/>
    <p:sldId id="367" r:id="rId73"/>
    <p:sldId id="368" r:id="rId74"/>
    <p:sldId id="369" r:id="rId75"/>
    <p:sldId id="370" r:id="rId76"/>
    <p:sldId id="371" r:id="rId77"/>
    <p:sldId id="374" r:id="rId78"/>
    <p:sldId id="375" r:id="rId79"/>
    <p:sldId id="373" r:id="rId80"/>
    <p:sldId id="376" r:id="rId81"/>
    <p:sldId id="377" r:id="rId82"/>
    <p:sldId id="378" r:id="rId83"/>
    <p:sldId id="379" r:id="rId84"/>
    <p:sldId id="380" r:id="rId85"/>
    <p:sldId id="381" r:id="rId86"/>
    <p:sldId id="382" r:id="rId87"/>
    <p:sldId id="383" r:id="rId88"/>
    <p:sldId id="385" r:id="rId89"/>
    <p:sldId id="386" r:id="rId90"/>
    <p:sldId id="384" r:id="rId91"/>
    <p:sldId id="387" r:id="rId92"/>
    <p:sldId id="388" r:id="rId93"/>
    <p:sldId id="389" r:id="rId94"/>
    <p:sldId id="390" r:id="rId95"/>
    <p:sldId id="391" r:id="rId96"/>
    <p:sldId id="392" r:id="rId97"/>
    <p:sldId id="393" r:id="rId98"/>
    <p:sldId id="394" r:id="rId99"/>
    <p:sldId id="395" r:id="rId100"/>
    <p:sldId id="396" r:id="rId101"/>
    <p:sldId id="397" r:id="rId102"/>
    <p:sldId id="398" r:id="rId103"/>
    <p:sldId id="399" r:id="rId104"/>
    <p:sldId id="400" r:id="rId105"/>
    <p:sldId id="401" r:id="rId106"/>
    <p:sldId id="402" r:id="rId107"/>
    <p:sldId id="403" r:id="rId108"/>
    <p:sldId id="404" r:id="rId109"/>
    <p:sldId id="405" r:id="rId110"/>
    <p:sldId id="406" r:id="rId111"/>
    <p:sldId id="262" r:id="rId112"/>
  </p:sldIdLst>
  <p:sldSz cx="9144000" cy="5143500" type="screen16x9"/>
  <p:notesSz cx="9144000" cy="6858000"/>
  <p:embeddedFontLst>
    <p:embeddedFont>
      <p:font typeface="맑은 고딕" panose="020B0503020000020004" pitchFamily="34" charset="-127"/>
      <p:regular r:id="rId115"/>
      <p:bold r:id="rId116"/>
    </p:embeddedFont>
    <p:embeddedFont>
      <p:font typeface="Cordia New" panose="020B0304020202020204" pitchFamily="34" charset="-34"/>
      <p:regular r:id="rId117"/>
      <p:bold r:id="rId118"/>
      <p:italic r:id="rId119"/>
      <p:boldItalic r:id="rId120"/>
    </p:embeddedFont>
    <p:embeddedFont>
      <p:font typeface="Arial Unicode MS" panose="020B0604020202020204" pitchFamily="34" charset="-128"/>
      <p:regular r:id="rId121"/>
    </p:embeddedFont>
    <p:embeddedFont>
      <p:font typeface="Calibri" panose="020F0502020204030204" pitchFamily="34" charset="0"/>
      <p:regular r:id="rId122"/>
      <p:bold r:id="rId123"/>
      <p:italic r:id="rId124"/>
      <p:boldItalic r:id="rId125"/>
    </p:embeddedFont>
    <p:embeddedFont>
      <p:font typeface="TH SarabunPSK" panose="020B0502040204020203" charset="-34"/>
      <p:regular r:id="rId126"/>
      <p:bold r:id="rId127"/>
      <p:italic r:id="rId128"/>
      <p:boldItalic r:id="rId1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FFB"/>
    <a:srgbClr val="F15E41"/>
    <a:srgbClr val="98DFBB"/>
    <a:srgbClr val="F8B2A3"/>
    <a:srgbClr val="9AD3E9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44" autoAdjust="0"/>
  </p:normalViewPr>
  <p:slideViewPr>
    <p:cSldViewPr>
      <p:cViewPr varScale="1">
        <p:scale>
          <a:sx n="115" d="100"/>
          <a:sy n="115" d="100"/>
        </p:scale>
        <p:origin x="282" y="96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font" Target="fonts/font3.fntdata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tableStyles" Target="tableStyles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font" Target="fonts/font9.fntdata"/><Relationship Id="rId128" Type="http://schemas.openxmlformats.org/officeDocument/2006/relationships/font" Target="fonts/font14.fntdata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notesMaster" Target="notesMasters/notesMaster1.xml"/><Relationship Id="rId118" Type="http://schemas.openxmlformats.org/officeDocument/2006/relationships/font" Target="fonts/font4.fntdata"/><Relationship Id="rId126" Type="http://schemas.openxmlformats.org/officeDocument/2006/relationships/font" Target="fonts/font12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font" Target="fonts/font2.fntdata"/><Relationship Id="rId124" Type="http://schemas.openxmlformats.org/officeDocument/2006/relationships/font" Target="fonts/font10.fntdata"/><Relationship Id="rId129" Type="http://schemas.openxmlformats.org/officeDocument/2006/relationships/font" Target="fonts/font15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handoutMaster" Target="handoutMasters/handoutMaster1.xml"/><Relationship Id="rId119" Type="http://schemas.openxmlformats.org/officeDocument/2006/relationships/font" Target="fonts/font5.fntdata"/><Relationship Id="rId127" Type="http://schemas.openxmlformats.org/officeDocument/2006/relationships/font" Target="fonts/font13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font" Target="fonts/font8.fntdata"/><Relationship Id="rId13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font" Target="fonts/font6.fntdata"/><Relationship Id="rId125" Type="http://schemas.openxmlformats.org/officeDocument/2006/relationships/font" Target="fonts/font11.fntdata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font" Target="fonts/font1.fntdata"/><Relationship Id="rId131" Type="http://schemas.openxmlformats.org/officeDocument/2006/relationships/viewProps" Target="viewProp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07651-D4DE-462A-9592-A27D9B945379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79FD3-EC89-41DF-8362-1279D45B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57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t>2019-03-22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910402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100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384966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101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926285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102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058166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103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85403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104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21364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105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112388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106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50228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107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296641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108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6490164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109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9017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9076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7964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820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302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594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5835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822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8706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924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4150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6073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0997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257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355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2460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5652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9021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6860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0528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77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48745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31544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9721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80704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8892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509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16673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2949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0180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65656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165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68140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0779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9097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3281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1317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1960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88211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71151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17849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4972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427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31843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4681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8522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27591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06640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42380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21271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295058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3915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95481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263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49964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00031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53303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62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588363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36241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64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53421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65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276829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66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329248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67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497734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68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6427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69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4972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96680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70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893150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71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81515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72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215806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73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26007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74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37567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75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86817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76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233131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77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09694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78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66002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79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3884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6561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80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737115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81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327188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82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431157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83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8719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84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502515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85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297714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86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30365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87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038981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88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951680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89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1941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510348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90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203330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91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67383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92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13065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93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216448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94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528171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95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87632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96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29834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97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432909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98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732740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99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20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338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=""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=""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=""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1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6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PNG"/><Relationship Id="rId4" Type="http://schemas.openxmlformats.org/officeDocument/2006/relationships/hyperlink" Target="https://oraclesrv:1158/em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gi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th-TH" altLang="ko-KR" sz="2800" dirty="0">
                <a:latin typeface="TH SarabunPSK" panose="020B0500040200020003" pitchFamily="34" charset="-34"/>
                <a:ea typeface="맑은 고딕" pitchFamily="50" charset="-127"/>
                <a:cs typeface="TH SarabunPSK" panose="020B0500040200020003" pitchFamily="34" charset="-34"/>
              </a:rPr>
              <a:t>การฝึกอบรมหลักสูตร </a:t>
            </a:r>
            <a:r>
              <a:rPr lang="en-US" altLang="ko-KR" sz="2800" dirty="0">
                <a:latin typeface="TH SarabunPSK" panose="020B0500040200020003" pitchFamily="34" charset="-34"/>
                <a:ea typeface="맑은 고딕" pitchFamily="50" charset="-127"/>
                <a:cs typeface="TH SarabunPSK" panose="020B0500040200020003" pitchFamily="34" charset="-34"/>
              </a:rPr>
              <a:t>Oracle Database 11g : Administrator</a:t>
            </a:r>
            <a:endParaRPr lang="en-US" altLang="ko-KR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88259" y="3723879"/>
            <a:ext cx="5219924" cy="50405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 </a:t>
            </a:r>
            <a:r>
              <a:rPr lang="th-TH" altLang="ko-KR" sz="1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</a:t>
            </a:r>
            <a:r>
              <a:rPr lang="th-TH" altLang="ko-KR" sz="18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2562 </a:t>
            </a:r>
            <a:r>
              <a:rPr lang="th-TH" altLang="ko-KR" sz="18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มหาวิทยาลัยสุโขทัยธรรมาธิราช</a:t>
            </a:r>
            <a:endParaRPr lang="en-US" altLang="ko-KR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50519" y="2738626"/>
            <a:ext cx="129393" cy="1440160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สถาปัตยกรรมของ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11510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สถาปัตยกรรมของ </a:t>
            </a:r>
            <a:r>
              <a:rPr lang="en-US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</a:t>
            </a:r>
            <a:endParaRPr lang="en-US" sz="1800" dirty="0">
              <a:solidFill>
                <a:srgbClr val="A4B4E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098" name="Picture 2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71874"/>
            <a:ext cx="3312368" cy="1257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179512" y="1851670"/>
            <a:ext cx="8784976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 </a:t>
            </a:r>
            <a:r>
              <a:rPr lang="en-US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Instance </a:t>
            </a:r>
            <a:r>
              <a:rPr lang="th-TH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เป็นส่วนที่อยู่ในหน่วยความจำหลัก คือส่วน </a:t>
            </a:r>
            <a:r>
              <a:rPr lang="en-US" sz="1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SGA</a:t>
            </a:r>
          </a:p>
          <a:p>
            <a:pPr lvl="0"/>
            <a:r>
              <a:rPr lang="en-US" sz="1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en-US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User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Process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ส่วนการทำงานจากเครื่อง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Client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รองรับการทำงานจากผู้ใช้เชื่อมต่อในส่วนความจำ </a:t>
            </a:r>
            <a:r>
              <a:rPr lang="en-US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Instance </a:t>
            </a:r>
          </a:p>
          <a:p>
            <a:pPr lvl="0"/>
            <a:r>
              <a:rPr lang="en-US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Server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Process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ส่วนที่ให้บริการ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User Process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รองรับการทำงานภาษา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SQL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และจัดสรรตัวแปร และ </a:t>
            </a:r>
            <a:r>
              <a:rPr lang="th-TH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endParaRPr lang="en-US" sz="13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Shared Pool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ส่วนที่ใช้เก็บข้อมูล</a:t>
            </a:r>
            <a:r>
              <a:rPr lang="th-TH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ชั่วคราว</a:t>
            </a:r>
            <a:endParaRPr lang="en-US" sz="13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Library Cache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ส่วนที่ใช้ตรวจสอบ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Syntax</a:t>
            </a:r>
          </a:p>
          <a:p>
            <a:r>
              <a:rPr lang="en-US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Dictionary Cache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โดยแบ่งออกเป็น 2 ประเภท คือ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user table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dictionary table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ที่เก็บข้อมูล ของ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 </a:t>
            </a:r>
            <a:endParaRPr lang="en-US" sz="13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 Buffer Cache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ส่วนที่ใช้ในการเก็บผลลัพธ์ที่ได้จาก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Data </a:t>
            </a:r>
            <a:r>
              <a:rPr lang="en-US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File</a:t>
            </a:r>
          </a:p>
          <a:p>
            <a:r>
              <a:rPr lang="en-US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 </a:t>
            </a:r>
            <a:r>
              <a:rPr lang="th-TH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Java Pool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การใช้งานในส่วนของ </a:t>
            </a:r>
            <a:r>
              <a:rPr lang="en-US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Application</a:t>
            </a:r>
          </a:p>
          <a:p>
            <a:r>
              <a:rPr lang="en-US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8. </a:t>
            </a:r>
            <a:r>
              <a:rPr lang="th-TH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Redo log Buffer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บันทึกการทำงานไว้ มีบทบาทมากเรื่อง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recover </a:t>
            </a:r>
            <a:endParaRPr lang="en-US" sz="13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9.</a:t>
            </a:r>
            <a:r>
              <a:rPr lang="th-TH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Large Pool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ส่วนที่ใช้อุปกรณ์ </a:t>
            </a:r>
            <a:r>
              <a:rPr lang="en-US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INPUT/OUTPUT</a:t>
            </a:r>
          </a:p>
          <a:p>
            <a:r>
              <a:rPr lang="en-US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10. </a:t>
            </a:r>
            <a:r>
              <a:rPr lang="th-TH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PMON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ส่วนที่ล้าง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Process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ที่ไม่อยู่แล้ว</a:t>
            </a:r>
            <a:r>
              <a:rPr lang="th-TH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ออกไป</a:t>
            </a:r>
            <a:endParaRPr lang="en-US" sz="1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11. </a:t>
            </a:r>
            <a:r>
              <a:rPr lang="th-TH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SMON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ส่วนที่ใช้ในการ </a:t>
            </a:r>
            <a:r>
              <a:rPr lang="en-US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Recovery</a:t>
            </a:r>
          </a:p>
          <a:p>
            <a:r>
              <a:rPr lang="en-US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12. </a:t>
            </a:r>
            <a:r>
              <a:rPr lang="th-TH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DBWR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เอาข้อมูลจาก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 buffer cache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แล้วก็เขียนลง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file</a:t>
            </a:r>
          </a:p>
          <a:p>
            <a:r>
              <a:rPr lang="en-US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13. </a:t>
            </a:r>
            <a:r>
              <a:rPr lang="th-TH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LGWR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เอาข้อมูลจาก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redo log buffer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แล้วก็เขียนลง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redo log </a:t>
            </a:r>
            <a:r>
              <a:rPr lang="en-US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file</a:t>
            </a:r>
          </a:p>
          <a:p>
            <a:r>
              <a:rPr lang="en-US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14. </a:t>
            </a:r>
            <a:r>
              <a:rPr lang="th-TH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CKPT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ส่วนที่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update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SCN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และช่วยให้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DBWR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LGWR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ทำงานสัมพันธ์กัน </a:t>
            </a:r>
            <a:endParaRPr lang="en-US" sz="1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en-US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SCN </a:t>
            </a:r>
            <a:r>
              <a:rPr lang="th-TH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เปรียบเสมือน </a:t>
            </a:r>
            <a:r>
              <a:rPr lang="en-US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Time Stamp </a:t>
            </a:r>
            <a:r>
              <a:rPr lang="th-TH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ให้กับการเขียนข้อมูลลงไฟล์</a:t>
            </a:r>
            <a:endParaRPr lang="en-US" sz="13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98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98DFB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การนำเข้าข้อมูล</a:t>
            </a:r>
            <a:endParaRPr lang="ko-KR" altLang="en-US" sz="1800" b="1" dirty="0">
              <a:solidFill>
                <a:srgbClr val="98DFB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4078" y="676695"/>
            <a:ext cx="10871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SQL Loader File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201" y="881243"/>
            <a:ext cx="21884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Click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&gt; Apply file format attributes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899592" y="1851670"/>
            <a:ext cx="165618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44"/>
          <p:cNvSpPr/>
          <p:nvPr/>
        </p:nvSpPr>
        <p:spPr>
          <a:xfrm rot="10800000">
            <a:off x="6682760" y="2226987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2" name="Picture 34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75" y="1157207"/>
            <a:ext cx="4966875" cy="22262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สี่เหลี่ยมผืนผ้า 3"/>
          <p:cNvSpPr/>
          <p:nvPr/>
        </p:nvSpPr>
        <p:spPr>
          <a:xfrm>
            <a:off x="1612554" y="1566789"/>
            <a:ext cx="2736304" cy="530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68738" y="1995686"/>
            <a:ext cx="1775857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44"/>
          <p:cNvSpPr/>
          <p:nvPr/>
        </p:nvSpPr>
        <p:spPr>
          <a:xfrm rot="16200000">
            <a:off x="4819797" y="2994280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3" name="Picture 34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75" y="3597974"/>
            <a:ext cx="5043297" cy="107563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9" name="Right Arrow 44"/>
          <p:cNvSpPr/>
          <p:nvPr/>
        </p:nvSpPr>
        <p:spPr>
          <a:xfrm rot="10800000">
            <a:off x="899592" y="3846008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ight Arrow 44"/>
          <p:cNvSpPr/>
          <p:nvPr/>
        </p:nvSpPr>
        <p:spPr>
          <a:xfrm rot="16200000">
            <a:off x="5081173" y="3920968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9" name="Picture 34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079" y="1707850"/>
            <a:ext cx="3563888" cy="210767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Right Arrow 44"/>
          <p:cNvSpPr/>
          <p:nvPr/>
        </p:nvSpPr>
        <p:spPr>
          <a:xfrm rot="10800000">
            <a:off x="5940152" y="2761685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ight Arrow 44"/>
          <p:cNvSpPr/>
          <p:nvPr/>
        </p:nvSpPr>
        <p:spPr>
          <a:xfrm rot="16200000">
            <a:off x="8753011" y="2164655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23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98DFB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การนำเข้าข้อมูล</a:t>
            </a:r>
            <a:endParaRPr lang="ko-KR" altLang="en-US" sz="1800" b="1" dirty="0">
              <a:solidFill>
                <a:srgbClr val="98DFB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4078" y="676695"/>
            <a:ext cx="10871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SQL Loader File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201" y="896982"/>
            <a:ext cx="132921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Click &gt; Submit Job</a:t>
            </a:r>
          </a:p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899592" y="1851670"/>
            <a:ext cx="165618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44"/>
          <p:cNvSpPr/>
          <p:nvPr/>
        </p:nvSpPr>
        <p:spPr>
          <a:xfrm rot="16200000">
            <a:off x="4819797" y="2994280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1" name="Picture 34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2" y="1239678"/>
            <a:ext cx="5731510" cy="273812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0" name="Right Arrow 44"/>
          <p:cNvSpPr/>
          <p:nvPr/>
        </p:nvSpPr>
        <p:spPr>
          <a:xfrm rot="16200000">
            <a:off x="5556870" y="3603104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48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F15E4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พื้นฐานการ</a:t>
            </a:r>
            <a:r>
              <a:rPr lang="en-US" sz="1800" b="1" dirty="0">
                <a:solidFill>
                  <a:srgbClr val="F15E4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Database Recovery </a:t>
            </a:r>
            <a:r>
              <a:rPr lang="th-TH" sz="1800" b="1" dirty="0">
                <a:solidFill>
                  <a:srgbClr val="F15E4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1800" b="1" dirty="0">
              <a:solidFill>
                <a:srgbClr val="F15E4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496" y="872607"/>
            <a:ext cx="882041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การที่ต้องทำ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 Recovery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เนื่องจากเกิดความล้มเหลวของสื่อ สูญเสียการควบคุมไฟล์หรือระบบ และพื้นที่ว่างไม่เพียงพอ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Redo log file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ไม่สามารถบันทึกได้ 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กู้คืน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Control file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ถ้า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instance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ไม่ได้ล้มเหลว ให้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shut down abort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copy Control File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ไปไว้ในพื้นที่ที่ไฟล์หายแล้วเปลี่ยนชื่อ แล้ว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STARTUP</a:t>
            </a:r>
          </a:p>
          <a:p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กู้คืน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Redo log file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instance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ยังทำงานปกติ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copy remaining  File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 กลุ่มไฟล์เดียวกันที่สูญหาย หรือ ลบ และ สร้างไฟล์ขึ้นมาใหม่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กู้คืนของ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file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NOACHIVELOG Mode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instance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ยังทำงานอยู่ให้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Shut down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กู้คืนทั้งหมดจากการสำรองไฟล์ข้อมูลและไฟล์ควบคุมทั้งหมด แล้วเปิดฐานข้อมูล และให้ผู้ใช้ป้อนข้อมูลที่หายไปอีกครั้ง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การกู้คืน 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System-Critical Data File 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ARCHIVELOG Mode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ไฟล์ที่เสียหรือไฟล์ข้อมูลที่สูญหายให้ 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Shut down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instance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เปิด 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MOUNT Mode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ทำการ 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restore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recovery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ไฟล์ที่หายไป แล้วเปิด 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instance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2399077"/>
            <a:ext cx="1499128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4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 </a:t>
            </a:r>
            <a:r>
              <a:rPr lang="en-US" sz="1400" b="1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Recovery Data file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2594511"/>
            <a:ext cx="822661" cy="314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เข้า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สู่ระบบ</a:t>
            </a:r>
            <a:endParaRPr lang="en-US" sz="1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2" name="Picture 68"/>
          <p:cNvPicPr/>
          <p:nvPr/>
        </p:nvPicPr>
        <p:blipFill>
          <a:blip r:embed="rId3"/>
          <a:stretch>
            <a:fillRect/>
          </a:stretch>
        </p:blipFill>
        <p:spPr>
          <a:xfrm>
            <a:off x="85422" y="2917356"/>
            <a:ext cx="4360279" cy="1760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สี่เหลี่ยมผืนผ้า 7"/>
          <p:cNvSpPr/>
          <p:nvPr/>
        </p:nvSpPr>
        <p:spPr>
          <a:xfrm>
            <a:off x="4716016" y="2224320"/>
            <a:ext cx="3066865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หลังจาก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ทำการปิด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Database </a:t>
            </a: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Click &gt;Perform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Recovery</a:t>
            </a:r>
            <a:endParaRPr lang="en-US" sz="1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4" name="Picture 353"/>
          <p:cNvPicPr/>
          <p:nvPr/>
        </p:nvPicPr>
        <p:blipFill>
          <a:blip r:embed="rId4"/>
          <a:stretch>
            <a:fillRect/>
          </a:stretch>
        </p:blipFill>
        <p:spPr>
          <a:xfrm>
            <a:off x="4860032" y="2559828"/>
            <a:ext cx="3995874" cy="238818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สี่เหลี่ยมผืนผ้า 8"/>
          <p:cNvSpPr/>
          <p:nvPr/>
        </p:nvSpPr>
        <p:spPr>
          <a:xfrm>
            <a:off x="8388424" y="3579862"/>
            <a:ext cx="39547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44"/>
          <p:cNvSpPr/>
          <p:nvPr/>
        </p:nvSpPr>
        <p:spPr>
          <a:xfrm rot="16200000">
            <a:off x="8365182" y="3584901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47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F15E4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พื้นฐานการ</a:t>
            </a:r>
            <a:r>
              <a:rPr lang="en-US" sz="1800" b="1" dirty="0">
                <a:solidFill>
                  <a:srgbClr val="F15E4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Database Recovery </a:t>
            </a:r>
            <a:r>
              <a:rPr lang="th-TH" sz="1800" b="1" dirty="0">
                <a:solidFill>
                  <a:srgbClr val="F15E4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1800" b="1" dirty="0">
              <a:solidFill>
                <a:srgbClr val="F15E4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701625"/>
            <a:ext cx="1499128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4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 </a:t>
            </a:r>
            <a:r>
              <a:rPr lang="en-US" sz="1400" b="1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Recovery Data file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961087"/>
            <a:ext cx="1535998" cy="655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ทำการ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Log in Database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688857" y="656384"/>
            <a:ext cx="43924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ไปที่ 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User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Directed Recovery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Recovery Scope 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Whole Database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endParaRPr lang="th-TH" sz="1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Operation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Type 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Recover to the current time or a previous point-in-time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แล้วกด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Recovery</a:t>
            </a:r>
          </a:p>
        </p:txBody>
      </p:sp>
      <p:pic>
        <p:nvPicPr>
          <p:cNvPr id="13" name="Picture 354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1249119"/>
            <a:ext cx="4608512" cy="189869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355"/>
          <p:cNvPicPr/>
          <p:nvPr/>
        </p:nvPicPr>
        <p:blipFill>
          <a:blip r:embed="rId4"/>
          <a:stretch>
            <a:fillRect/>
          </a:stretch>
        </p:blipFill>
        <p:spPr>
          <a:xfrm>
            <a:off x="107504" y="2681652"/>
            <a:ext cx="4608512" cy="204462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356"/>
          <p:cNvPicPr/>
          <p:nvPr/>
        </p:nvPicPr>
        <p:blipFill>
          <a:blip r:embed="rId5"/>
          <a:stretch>
            <a:fillRect/>
          </a:stretch>
        </p:blipFill>
        <p:spPr>
          <a:xfrm>
            <a:off x="4789283" y="1369418"/>
            <a:ext cx="4218795" cy="3316359"/>
          </a:xfrm>
          <a:prstGeom prst="rect">
            <a:avLst/>
          </a:prstGeom>
        </p:spPr>
      </p:pic>
      <p:sp>
        <p:nvSpPr>
          <p:cNvPr id="17" name="Right Arrow 44"/>
          <p:cNvSpPr/>
          <p:nvPr/>
        </p:nvSpPr>
        <p:spPr>
          <a:xfrm rot="10800000">
            <a:off x="6300192" y="3027597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ight Arrow 44"/>
          <p:cNvSpPr/>
          <p:nvPr/>
        </p:nvSpPr>
        <p:spPr>
          <a:xfrm rot="16200000">
            <a:off x="5268838" y="3435082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ight Arrow 44"/>
          <p:cNvSpPr/>
          <p:nvPr/>
        </p:nvSpPr>
        <p:spPr>
          <a:xfrm rot="10800000">
            <a:off x="7308304" y="3075806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74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35922" y="-25982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F15E4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พื้นฐานการ</a:t>
            </a:r>
            <a:r>
              <a:rPr lang="en-US" sz="1800" b="1" dirty="0">
                <a:solidFill>
                  <a:srgbClr val="F15E4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Database Recovery </a:t>
            </a:r>
            <a:r>
              <a:rPr lang="th-TH" sz="1800" b="1" dirty="0">
                <a:solidFill>
                  <a:srgbClr val="F15E4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1800" b="1" dirty="0">
              <a:solidFill>
                <a:srgbClr val="F15E4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701625"/>
            <a:ext cx="1499128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400" b="1" dirty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การ </a:t>
            </a:r>
            <a:r>
              <a:rPr lang="en-US" sz="1400" b="1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Recovery Data file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961087"/>
            <a:ext cx="963725" cy="5382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5.</a:t>
            </a: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Click 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4" name="Picture 358"/>
          <p:cNvPicPr/>
          <p:nvPr/>
        </p:nvPicPr>
        <p:blipFill>
          <a:blip r:embed="rId3"/>
          <a:stretch>
            <a:fillRect/>
          </a:stretch>
        </p:blipFill>
        <p:spPr>
          <a:xfrm>
            <a:off x="65660" y="1269460"/>
            <a:ext cx="4268215" cy="231040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Right Arrow 44"/>
          <p:cNvSpPr/>
          <p:nvPr/>
        </p:nvSpPr>
        <p:spPr>
          <a:xfrm rot="16200000">
            <a:off x="4072508" y="2234952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15590" y="795072"/>
            <a:ext cx="4572000" cy="3228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6. </a:t>
            </a: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Click &gt;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No. Restore the files to the default location </a:t>
            </a: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&gt;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Next </a:t>
            </a: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&gt;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Submit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9" name="Picture 359"/>
          <p:cNvPicPr/>
          <p:nvPr/>
        </p:nvPicPr>
        <p:blipFill>
          <a:blip r:embed="rId4"/>
          <a:stretch>
            <a:fillRect/>
          </a:stretch>
        </p:blipFill>
        <p:spPr>
          <a:xfrm>
            <a:off x="4470081" y="1066697"/>
            <a:ext cx="4372492" cy="203877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Right Arrow 44"/>
          <p:cNvSpPr/>
          <p:nvPr/>
        </p:nvSpPr>
        <p:spPr>
          <a:xfrm rot="10800000">
            <a:off x="5871567" y="2115889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ight Arrow 44"/>
          <p:cNvSpPr/>
          <p:nvPr/>
        </p:nvSpPr>
        <p:spPr>
          <a:xfrm rot="16200000">
            <a:off x="8581206" y="2739008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" name="Picture 360"/>
          <p:cNvPicPr/>
          <p:nvPr/>
        </p:nvPicPr>
        <p:blipFill>
          <a:blip r:embed="rId5"/>
          <a:stretch>
            <a:fillRect/>
          </a:stretch>
        </p:blipFill>
        <p:spPr>
          <a:xfrm>
            <a:off x="2195736" y="3105475"/>
            <a:ext cx="4713152" cy="1930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21" name="Right Arrow 44"/>
          <p:cNvSpPr/>
          <p:nvPr/>
        </p:nvSpPr>
        <p:spPr>
          <a:xfrm rot="16200000">
            <a:off x="6604507" y="3880178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15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51920" y="2283718"/>
            <a:ext cx="4930200" cy="473576"/>
          </a:xfrm>
        </p:spPr>
        <p:txBody>
          <a:bodyPr/>
          <a:lstStyle/>
          <a:p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Uninstall Oracle Database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0821" y="3075806"/>
            <a:ext cx="5268808" cy="288032"/>
          </a:xfrm>
        </p:spPr>
        <p:txBody>
          <a:bodyPr/>
          <a:lstStyle/>
          <a:p>
            <a:pPr>
              <a:defRPr/>
            </a:pPr>
            <a:endParaRPr lang="en-US" sz="20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Uninstall Oracle Database </a:t>
            </a:r>
          </a:p>
          <a:p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95686"/>
            <a:ext cx="1296144" cy="1224136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44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98800"/>
            <a:ext cx="3625793" cy="2860097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208"/>
            <a:ext cx="4499992" cy="282780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35922" y="-25982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Uninstall Oracle Database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F4AFF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 </a:t>
            </a:r>
            <a:r>
              <a:rPr lang="en-US" sz="1800" b="1" dirty="0">
                <a:solidFill>
                  <a:srgbClr val="F4AFF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Uninstall Oracle Database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701625"/>
            <a:ext cx="19463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 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Uninstall Oracle Database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961087"/>
            <a:ext cx="1947969" cy="5382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เปิดโปรแกรม </a:t>
            </a: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Universal Installer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860032" y="792333"/>
            <a:ext cx="4572000" cy="3228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2. Click &gt; </a:t>
            </a:r>
            <a:r>
              <a:rPr lang="en-US" sz="1400" dirty="0" err="1" smtClean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Deinstall</a:t>
            </a: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Products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0" name="Right Arrow 44"/>
          <p:cNvSpPr/>
          <p:nvPr/>
        </p:nvSpPr>
        <p:spPr>
          <a:xfrm rot="16200000">
            <a:off x="7645102" y="3387080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06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16415"/>
            <a:ext cx="3464583" cy="2711876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212"/>
            <a:ext cx="3411558" cy="271134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35922" y="-25982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Uninstall Oracle Database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F4AFF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 </a:t>
            </a:r>
            <a:r>
              <a:rPr lang="en-US" sz="1800" b="1" dirty="0">
                <a:solidFill>
                  <a:srgbClr val="F4AFF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Uninstall Oracle Database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601696"/>
            <a:ext cx="19463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 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Uninstall Oracle Database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-7580" y="771550"/>
            <a:ext cx="3345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Click &gt; Contents &gt; 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เลือก </a:t>
            </a: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Oracle Database 11g &gt; Remove</a:t>
            </a:r>
            <a:endParaRPr lang="en-US" sz="1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707904" y="610127"/>
            <a:ext cx="4572000" cy="3228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4. Click Yes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0" name="Right Arrow 44"/>
          <p:cNvSpPr/>
          <p:nvPr/>
        </p:nvSpPr>
        <p:spPr>
          <a:xfrm rot="10800000">
            <a:off x="1939534" y="1889348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ight Arrow 44"/>
          <p:cNvSpPr/>
          <p:nvPr/>
        </p:nvSpPr>
        <p:spPr>
          <a:xfrm rot="10800000">
            <a:off x="2775223" y="3003798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ight Arrow 44"/>
          <p:cNvSpPr/>
          <p:nvPr/>
        </p:nvSpPr>
        <p:spPr>
          <a:xfrm rot="10800000">
            <a:off x="6079629" y="2621631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38" y="2859756"/>
            <a:ext cx="2592288" cy="20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35922" y="-25982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Uninstall Oracle Database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F4AFF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 </a:t>
            </a:r>
            <a:r>
              <a:rPr lang="en-US" sz="1800" b="1" dirty="0">
                <a:solidFill>
                  <a:srgbClr val="F4AFF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Uninstall Oracle Database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701625"/>
            <a:ext cx="19463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 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Uninstall Oracle Database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961087"/>
            <a:ext cx="1311578" cy="529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5. </a:t>
            </a:r>
            <a:r>
              <a:rPr lang="en-US" sz="1400" dirty="0" err="1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Cmd</a:t>
            </a: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&gt; regedit.exe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860032" y="792333"/>
            <a:ext cx="4572000" cy="3228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6. Delete &gt; file Oracle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5" y="1302239"/>
            <a:ext cx="4238443" cy="2061599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15178"/>
            <a:ext cx="3600400" cy="2516826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88" y="2643758"/>
            <a:ext cx="2906307" cy="2203522"/>
          </a:xfrm>
          <a:prstGeom prst="rect">
            <a:avLst/>
          </a:prstGeom>
        </p:spPr>
      </p:pic>
      <p:sp>
        <p:nvSpPr>
          <p:cNvPr id="30" name="Right Arrow 44"/>
          <p:cNvSpPr/>
          <p:nvPr/>
        </p:nvSpPr>
        <p:spPr>
          <a:xfrm rot="10800000">
            <a:off x="6804248" y="4120579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ight Arrow 44"/>
          <p:cNvSpPr/>
          <p:nvPr/>
        </p:nvSpPr>
        <p:spPr>
          <a:xfrm rot="10800000">
            <a:off x="5901083" y="2674208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963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สถาปัตยกรรมของ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</a:t>
            </a:r>
            <a:r>
              <a:rPr lang="en-US" altLang="ko-KR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Database</a:t>
            </a:r>
            <a:endParaRPr lang="en-US" altLang="ko-KR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11510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สถาปัตยกรรมของ </a:t>
            </a:r>
            <a:r>
              <a:rPr lang="en-US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</a:t>
            </a:r>
            <a:endParaRPr lang="en-US" sz="1800" dirty="0">
              <a:solidFill>
                <a:srgbClr val="A4B4E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79512" y="1851670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ที่อยู่นอก 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Instance 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เป็นส่วนที่อยู่นอกหน่วยความจำหลักส่วนใหญ่จะอยู่ใน 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Hard </a:t>
            </a:r>
            <a:r>
              <a:rPr lang="en-US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disk</a:t>
            </a:r>
          </a:p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Parameter file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ส่วนที่เก็บ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Parameter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 (Serve Parameter File (SPFILE)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Parameter File (PFILE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))</a:t>
            </a:r>
          </a:p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Password file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ส่วนที่เก็บ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Password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ของ </a:t>
            </a:r>
            <a:r>
              <a:rPr lang="en-US" sz="1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Sysdba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เพื่อให้ใช้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Login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จากเครื่อง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Client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แต่ถ้าไฟล์นี้หายจะต้องมาเล่นที่หน้าเครื่องหลัก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เท่านั้น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files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ส่วนที่เก็บ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Control files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ส่วนที่มีการเก็บ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SCN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มีมากว่า 1 ไฟล์โดยแต่ละไฟล์ต้องมี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SCN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เท่ากันเพื่อใช้ในการ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Recovery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เรียกการทำแบบนี้ว่า 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Multiplex</a:t>
            </a:r>
          </a:p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Redo log files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ส่วนที่บันทึกการทำงานไว้ ควรอยู่ที่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Disk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อื่นเพื่อป้องกันการหายของข้อมูลการทำงาน 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Archived log files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การเก็บ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Transection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การทำงานาของ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</a:t>
            </a:r>
          </a:p>
          <a:p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0" y="699542"/>
            <a:ext cx="4617720" cy="1104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1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 </a:t>
            </a:r>
            <a:r>
              <a:rPr lang="en-US" altLang="ko-KR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Server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13800" y="2859782"/>
            <a:ext cx="4930200" cy="288032"/>
          </a:xfrm>
        </p:spPr>
        <p:txBody>
          <a:bodyPr/>
          <a:lstStyle/>
          <a:p>
            <a:pPr>
              <a:defRPr/>
            </a:pPr>
            <a:r>
              <a:rPr lang="th-TH" altLang="ko-KR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ความต้องการพื้นฐานของการติดตั้ง </a:t>
            </a:r>
            <a:r>
              <a:rPr lang="en-US" altLang="ko-KR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</a:t>
            </a:r>
            <a:r>
              <a:rPr lang="en-US" altLang="ko-KR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Server,</a:t>
            </a:r>
            <a:r>
              <a:rPr lang="th-TH" altLang="ko-KR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 </a:t>
            </a:r>
            <a:r>
              <a:rPr lang="th-TH" altLang="ko-KR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การติดตั้งซอฟต์แวร์</a:t>
            </a:r>
            <a:endParaRPr lang="ko-KR" alt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95686"/>
            <a:ext cx="1296144" cy="1224136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633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Server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th-TH" altLang="ko-KR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ความต้องการพื้นฐานของการติดตั้ง </a:t>
            </a:r>
            <a:r>
              <a:rPr lang="en-US" altLang="ko-KR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Server</a:t>
            </a:r>
            <a:endParaRPr lang="en-US" altLang="ko-KR" sz="1800" dirty="0"/>
          </a:p>
        </p:txBody>
      </p:sp>
      <p:sp>
        <p:nvSpPr>
          <p:cNvPr id="33" name="TextBox 8"/>
          <p:cNvSpPr txBox="1"/>
          <p:nvPr/>
        </p:nvSpPr>
        <p:spPr>
          <a:xfrm>
            <a:off x="1082351" y="2605569"/>
            <a:ext cx="6979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RAM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GB</a:t>
            </a:r>
            <a:endParaRPr lang="th-TH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AutoNum type="arabicPeriod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Virtual Memory 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2*RAM</a:t>
            </a:r>
            <a:endParaRPr lang="th-TH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AutoNum type="arabicPeriod"/>
            </a:pPr>
            <a:r>
              <a:rPr lang="th-TH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พื้นที่ว่าง </a:t>
            </a:r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200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MB</a:t>
            </a:r>
            <a:endParaRPr lang="th-TH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AutoNum type="arabicPeriod"/>
            </a:pPr>
            <a:r>
              <a:rPr lang="th-TH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</a:t>
            </a:r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ว่าง </a:t>
            </a:r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2.95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GB </a:t>
            </a:r>
            <a:r>
              <a:rPr lang="th-TH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 </a:t>
            </a:r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Database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Server</a:t>
            </a:r>
            <a:endParaRPr lang="th-TH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AutoNum type="arabicPeriod"/>
            </a:pPr>
            <a:r>
              <a:rPr lang="th-TH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</a:t>
            </a:r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ว่าง </a:t>
            </a:r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1.60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GB  disk space </a:t>
            </a:r>
            <a:r>
              <a:rPr lang="th-TH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</a:t>
            </a:r>
            <a:r>
              <a:rPr lang="th-TH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ตั้งค่า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Database 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Server</a:t>
            </a:r>
            <a:endParaRPr lang="th-TH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ขั้นตอนที่สำคัญที่สุดในการติดตั้งเนื่องจากเวลาย้อนกลับมาแก้ไขการติดตั้งนั้นค่อนข้างที่จะซับซ้อน เพราะฉะนั้นก่อนการติดตั้งควรตรวจความต้องการพื้นฐานของซอฟต์แวร์ให้พร้อมก่อนการติดตั้ง </a:t>
            </a:r>
            <a:endParaRPr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AutoNum type="arabicPeriod"/>
            </a:pP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58" y="1117022"/>
            <a:ext cx="1512082" cy="148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Server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 altLang="ko-KR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การติดตั้งซอฟต์แวร์</a:t>
            </a:r>
            <a:endParaRPr lang="ko-KR" altLang="en-US" sz="1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99592" y="1521505"/>
            <a:ext cx="864096" cy="1188088"/>
            <a:chOff x="2391994" y="1635646"/>
            <a:chExt cx="805454" cy="1584088"/>
          </a:xfrm>
        </p:grpSpPr>
        <p:sp>
          <p:nvSpPr>
            <p:cNvPr id="4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35696" y="1572477"/>
            <a:ext cx="2900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การตั้งค่า </a:t>
            </a:r>
            <a:r>
              <a:rPr lang="en-US" altLang="ko-KR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Loop back adapter </a:t>
            </a:r>
            <a:r>
              <a:rPr lang="th-TH" altLang="ko-KR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 เครือข่ายคอมพิวเตอร์ที่เป็นแบบ </a:t>
            </a:r>
            <a:r>
              <a:rPr lang="en-US" altLang="ko-KR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DHCP</a:t>
            </a:r>
          </a:p>
          <a:p>
            <a:endParaRPr lang="ko-KR" altLang="en-US" b="1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7080" y="1564253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01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68951" y="1521472"/>
            <a:ext cx="864096" cy="1188088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3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05055" y="1572477"/>
            <a:ext cx="2664296" cy="532080"/>
            <a:chOff x="496119" y="2469560"/>
            <a:chExt cx="1752190" cy="532080"/>
          </a:xfrm>
          <a:noFill/>
        </p:grpSpPr>
        <p:sp>
          <p:nvSpPr>
            <p:cNvPr id="16" name="TextBox 15"/>
            <p:cNvSpPr txBox="1"/>
            <p:nvPr/>
          </p:nvSpPr>
          <p:spPr>
            <a:xfrm>
              <a:off x="496119" y="2724641"/>
              <a:ext cx="175219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6119" y="2469560"/>
              <a:ext cx="1752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b="1" dirty="0" smtClean="0">
                  <a:solidFill>
                    <a:schemeClr val="accent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การตั้งค่าการรักษาความปลอดภัย</a:t>
              </a:r>
              <a:endParaRPr lang="ko-KR" altLang="en-US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946439" y="1564220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02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99592" y="3213682"/>
            <a:ext cx="864096" cy="1188088"/>
            <a:chOff x="2391994" y="1635646"/>
            <a:chExt cx="805454" cy="1584088"/>
          </a:xfrm>
          <a:solidFill>
            <a:srgbClr val="F8B2A3"/>
          </a:solidFill>
        </p:grpSpPr>
        <p:sp>
          <p:nvSpPr>
            <p:cNvPr id="20" name="Rectangle 19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835696" y="3256397"/>
            <a:ext cx="2799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ติดตั้งซอฟต์แวร์</a:t>
            </a:r>
            <a:r>
              <a:rPr lang="en-US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Oracle</a:t>
            </a:r>
            <a:r>
              <a:rPr lang="th-TH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ด้วยโปรแกรม </a:t>
            </a:r>
            <a:r>
              <a:rPr lang="en-US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Oracle Universal Installer</a:t>
            </a:r>
            <a:r>
              <a:rPr lang="th-TH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OUI)</a:t>
            </a:r>
            <a:endParaRPr lang="en-US" dirty="0">
              <a:solidFill>
                <a:srgbClr val="F8B2A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080" y="3256430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03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46439" y="3256397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04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58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Server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การตั้งค่า </a:t>
            </a:r>
            <a:r>
              <a:rPr lang="en-US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Loop back adapter </a:t>
            </a:r>
            <a:r>
              <a:rPr lang="th-TH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 เครือข่ายคอมพิวเตอร์ที่เป็นแบบ </a:t>
            </a:r>
            <a:r>
              <a:rPr lang="en-US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DHCP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11560" y="1081258"/>
            <a:ext cx="2492990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h-TH" sz="1600" dirty="0" smtClean="0"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1. เปิด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Control Panel &gt; Add Hardware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026" name="Picture 2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0745"/>
            <a:ext cx="7056784" cy="26468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Server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การตั้งค่า </a:t>
            </a:r>
            <a:r>
              <a:rPr lang="en-US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Loop back adapter </a:t>
            </a:r>
            <a:r>
              <a:rPr lang="th-TH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 เครือข่ายคอมพิวเตอร์ที่เป็นแบบ </a:t>
            </a:r>
            <a:r>
              <a:rPr lang="en-US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DHCP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11560" y="1034906"/>
            <a:ext cx="21307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Hardware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wizard &gt; click Next</a:t>
            </a:r>
          </a:p>
        </p:txBody>
      </p:sp>
      <p:pic>
        <p:nvPicPr>
          <p:cNvPr id="2050" name="Picture 2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83928"/>
            <a:ext cx="3181350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09838" y="11553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1" name="Picture 3" descr="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08" y="1419622"/>
            <a:ext cx="3196243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5077608" y="1024438"/>
            <a:ext cx="37927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</a:t>
            </a:r>
            <a:r>
              <a:rPr lang="th-TH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Yes, I have already connected the hardware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click Next</a:t>
            </a:r>
          </a:p>
        </p:txBody>
      </p:sp>
    </p:spTree>
    <p:extLst>
      <p:ext uri="{BB962C8B-B14F-4D97-AF65-F5344CB8AC3E}">
        <p14:creationId xmlns:p14="http://schemas.microsoft.com/office/powerpoint/2010/main" val="39137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Server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การตั้งค่า </a:t>
            </a:r>
            <a:r>
              <a:rPr lang="en-US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Loop back adapter </a:t>
            </a:r>
            <a:r>
              <a:rPr lang="th-TH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 เครือข่ายคอมพิวเตอร์ที่เป็นแบบ </a:t>
            </a:r>
            <a:r>
              <a:rPr lang="en-US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DHCP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11560" y="1034906"/>
            <a:ext cx="2839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Add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 new hardware device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click Next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09838" y="11553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004048" y="1034906"/>
            <a:ext cx="3703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Install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hardware that I manually select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click Next</a:t>
            </a:r>
          </a:p>
        </p:txBody>
      </p:sp>
      <p:pic>
        <p:nvPicPr>
          <p:cNvPr id="3074" name="Picture 2" descr="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20792"/>
            <a:ext cx="4015768" cy="30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62753"/>
            <a:ext cx="3897943" cy="29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4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Server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86663"/>
            <a:ext cx="9144000" cy="288032"/>
          </a:xfrm>
        </p:spPr>
        <p:txBody>
          <a:bodyPr/>
          <a:lstStyle/>
          <a:p>
            <a:r>
              <a:rPr lang="th-TH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การตั้งค่า </a:t>
            </a:r>
            <a:r>
              <a:rPr lang="en-US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Loop back adapter </a:t>
            </a:r>
            <a:r>
              <a:rPr lang="th-TH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 เครือข่ายคอมพิวเตอร์ที่เป็นแบบ </a:t>
            </a:r>
            <a:r>
              <a:rPr lang="en-US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DHCP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11560" y="1034906"/>
            <a:ext cx="21916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Network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Adapter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&gt;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click Next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09838" y="11553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004048" y="1034906"/>
            <a:ext cx="28023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Microsoft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Loopback Adapter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click Next</a:t>
            </a:r>
          </a:p>
        </p:txBody>
      </p:sp>
      <p:pic>
        <p:nvPicPr>
          <p:cNvPr id="4098" name="Picture 2" descr="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0051"/>
            <a:ext cx="3900549" cy="292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73460"/>
            <a:ext cx="3973200" cy="300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37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Server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86663"/>
            <a:ext cx="9144000" cy="288032"/>
          </a:xfrm>
        </p:spPr>
        <p:txBody>
          <a:bodyPr/>
          <a:lstStyle/>
          <a:p>
            <a:r>
              <a:rPr lang="th-TH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การตั้งค่า </a:t>
            </a:r>
            <a:r>
              <a:rPr lang="en-US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Loop back adapter </a:t>
            </a:r>
            <a:r>
              <a:rPr lang="th-TH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 เครือข่ายคอมพิวเตอร์ที่เป็นแบบ </a:t>
            </a:r>
            <a:r>
              <a:rPr lang="en-US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DHCP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11560" y="1034906"/>
            <a:ext cx="1805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Start Install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click Next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09838" y="11553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004048" y="1034906"/>
            <a:ext cx="21852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9. Finish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install loop back driver.</a:t>
            </a:r>
          </a:p>
        </p:txBody>
      </p:sp>
      <p:pic>
        <p:nvPicPr>
          <p:cNvPr id="10" name="รูปภาพ 9" descr="C:\Users\Administrator\AppData\Local\Microsoft\Windows\INetCache\Content.Word\0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7" y="1373460"/>
            <a:ext cx="3874770" cy="292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73460"/>
            <a:ext cx="3865589" cy="292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2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67744" y="1059582"/>
            <a:ext cx="6552728" cy="9144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endParaRPr lang="ko-KR" alt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82960" y="1194306"/>
            <a:ext cx="4752529" cy="653146"/>
            <a:chOff x="2299400" y="1735797"/>
            <a:chExt cx="4576857" cy="653146"/>
          </a:xfrm>
        </p:grpSpPr>
        <p:sp>
          <p:nvSpPr>
            <p:cNvPr id="10" name="TextBox 10"/>
            <p:cNvSpPr txBox="1"/>
            <p:nvPr/>
          </p:nvSpPr>
          <p:spPr bwMode="auto">
            <a:xfrm>
              <a:off x="2299400" y="1735797"/>
              <a:ext cx="4576856" cy="369332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Oracle Database 11g</a:t>
              </a:r>
            </a:p>
          </p:txBody>
        </p:sp>
        <p:sp>
          <p:nvSpPr>
            <p:cNvPr id="11" name="TextBox 12"/>
            <p:cNvSpPr txBox="1"/>
            <p:nvPr/>
          </p:nvSpPr>
          <p:spPr bwMode="auto">
            <a:xfrm>
              <a:off x="2299401" y="2050389"/>
              <a:ext cx="4576856" cy="33855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h-TH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ทำความรู้จักกับ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Oracle Database 11g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64738" y="1982609"/>
            <a:ext cx="6552728" cy="914400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61732" y="2905636"/>
            <a:ext cx="6552728" cy="914400"/>
            <a:chOff x="1151472" y="3187501"/>
            <a:chExt cx="6552728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Diamond 1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58726" y="3828663"/>
            <a:ext cx="6552728" cy="914400"/>
            <a:chOff x="1151472" y="3187501"/>
            <a:chExt cx="6552728" cy="914400"/>
          </a:xfrm>
        </p:grpSpPr>
        <p:sp>
          <p:nvSpPr>
            <p:cNvPr id="21" name="Pentagon 20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Pentagon 21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Diamond 22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endParaRPr lang="ko-KR" alt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382961" y="2130410"/>
            <a:ext cx="4752528" cy="641564"/>
            <a:chOff x="2299400" y="1747379"/>
            <a:chExt cx="4576856" cy="641564"/>
          </a:xfrm>
        </p:grpSpPr>
        <p:sp>
          <p:nvSpPr>
            <p:cNvPr id="26" name="TextBox 10"/>
            <p:cNvSpPr txBox="1"/>
            <p:nvPr/>
          </p:nvSpPr>
          <p:spPr bwMode="auto">
            <a:xfrm>
              <a:off x="2299400" y="1747379"/>
              <a:ext cx="4576856" cy="369332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h-TH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</a:t>
              </a:r>
              <a:r>
                <a:rPr lang="th-TH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ติดตั</a:t>
              </a:r>
              <a:r>
                <a:rPr lang="th-TH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้</a:t>
              </a:r>
              <a:r>
                <a:rPr lang="th-TH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ง 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Oracle Database Server</a:t>
              </a:r>
            </a:p>
          </p:txBody>
        </p:sp>
        <p:sp>
          <p:nvSpPr>
            <p:cNvPr id="27" name="TextBox 12"/>
            <p:cNvSpPr txBox="1"/>
            <p:nvPr/>
          </p:nvSpPr>
          <p:spPr bwMode="auto">
            <a:xfrm>
              <a:off x="2299400" y="2050389"/>
              <a:ext cx="4576856" cy="33855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ความต้องการ</a:t>
              </a:r>
              <a:r>
                <a:rPr lang="th-TH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พื้นฐาน</a:t>
              </a: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ของการ</a:t>
              </a:r>
              <a:r>
                <a:rPr lang="th-TH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ติดตั้ง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Oracle Database Server </a:t>
              </a:r>
              <a:r>
                <a:rPr lang="en-US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,</a:t>
              </a: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การ</a:t>
              </a:r>
              <a:r>
                <a:rPr lang="th-TH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ติดตั</a:t>
              </a: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้</a:t>
              </a:r>
              <a:r>
                <a:rPr lang="th-TH" altLang="ko-K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งซอ</a:t>
              </a: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ฟต์แวร์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endParaRPr lang="ko-KR" alt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82961" y="3075806"/>
            <a:ext cx="4752528" cy="866911"/>
            <a:chOff x="2299400" y="1768253"/>
            <a:chExt cx="4576856" cy="866911"/>
          </a:xfrm>
        </p:grpSpPr>
        <p:sp>
          <p:nvSpPr>
            <p:cNvPr id="30" name="TextBox 10"/>
            <p:cNvSpPr txBox="1"/>
            <p:nvPr/>
          </p:nvSpPr>
          <p:spPr bwMode="auto">
            <a:xfrm>
              <a:off x="2299400" y="1768253"/>
              <a:ext cx="4576856" cy="369332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Oracle Database </a:t>
              </a:r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1" name="TextBox 12"/>
            <p:cNvSpPr txBox="1"/>
            <p:nvPr/>
          </p:nvSpPr>
          <p:spPr bwMode="auto">
            <a:xfrm>
              <a:off x="2299400" y="2050389"/>
              <a:ext cx="4576856" cy="58477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sz="16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Listener,</a:t>
              </a:r>
              <a:r>
                <a:rPr lang="th-TH" sz="16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</a:t>
              </a: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ตรวจสอบสถานะ </a:t>
              </a:r>
              <a:r>
                <a:rPr lang="en-US" sz="16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Listener</a:t>
              </a:r>
              <a:r>
                <a:rPr lang="en-US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,</a:t>
              </a:r>
              <a:r>
                <a:rPr lang="th-TH" sz="16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</a:t>
              </a: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สร้าง</a:t>
              </a:r>
              <a:r>
                <a:rPr lang="en-US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Oracle Database</a:t>
              </a:r>
            </a:p>
            <a:p>
              <a:endParaRPr lang="en-US" sz="1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endParaRPr lang="ko-KR" alt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382961" y="3939902"/>
            <a:ext cx="4752528" cy="681116"/>
            <a:chOff x="2299400" y="1707827"/>
            <a:chExt cx="4576856" cy="681116"/>
          </a:xfrm>
        </p:grpSpPr>
        <p:sp>
          <p:nvSpPr>
            <p:cNvPr id="34" name="TextBox 10"/>
            <p:cNvSpPr txBox="1"/>
            <p:nvPr/>
          </p:nvSpPr>
          <p:spPr bwMode="auto">
            <a:xfrm>
              <a:off x="2299400" y="1707827"/>
              <a:ext cx="4576856" cy="369332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h-TH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สถาปัตยกรรมของ 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Oracle Database</a:t>
              </a:r>
            </a:p>
          </p:txBody>
        </p:sp>
        <p:sp>
          <p:nvSpPr>
            <p:cNvPr id="35" name="TextBox 12"/>
            <p:cNvSpPr txBox="1"/>
            <p:nvPr/>
          </p:nvSpPr>
          <p:spPr bwMode="auto">
            <a:xfrm>
              <a:off x="2299400" y="2050389"/>
              <a:ext cx="4576856" cy="33855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สถาปัตยกรรมของ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Oracle Database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Server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86663"/>
            <a:ext cx="9144000" cy="288032"/>
          </a:xfrm>
        </p:spPr>
        <p:txBody>
          <a:bodyPr/>
          <a:lstStyle/>
          <a:p>
            <a:r>
              <a:rPr lang="th-TH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การตั้งค่า </a:t>
            </a:r>
            <a:r>
              <a:rPr lang="en-US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Loop back adapter </a:t>
            </a:r>
            <a:r>
              <a:rPr lang="th-TH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 เครือข่ายคอมพิวเตอร์ที่เป็นแบบ </a:t>
            </a:r>
            <a:r>
              <a:rPr lang="en-US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DHCP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11560" y="1034906"/>
            <a:ext cx="29562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10.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เปิด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Control Panel &gt; Network Connection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09838" y="11553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11559" y="3693674"/>
            <a:ext cx="1911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12.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Click "Properties" button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11559" y="1324605"/>
            <a:ext cx="27510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11.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Local Connection (Loopback Adapter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รูปภาพ 11" descr="C:\Users\Administrator\AppData\Local\Microsoft\Windows\INetCache\Content.Word\0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7438"/>
            <a:ext cx="3960439" cy="189039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สี่เหลี่ยมผืนผ้า 12"/>
          <p:cNvSpPr/>
          <p:nvPr/>
        </p:nvSpPr>
        <p:spPr>
          <a:xfrm>
            <a:off x="4932040" y="1091927"/>
            <a:ext cx="35702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13. </a:t>
            </a:r>
            <a:r>
              <a:rPr lang="en-US" alt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Select Internet Protocol (TCP/IP) &gt; click Properties</a:t>
            </a:r>
            <a:endParaRPr lang="en-US" altLang="en-US" sz="600" dirty="0"/>
          </a:p>
        </p:txBody>
      </p:sp>
      <p:pic>
        <p:nvPicPr>
          <p:cNvPr id="6145" name="Picture 1" descr="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07" y="1395358"/>
            <a:ext cx="3025294" cy="367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Server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86663"/>
            <a:ext cx="9144000" cy="288032"/>
          </a:xfrm>
        </p:spPr>
        <p:txBody>
          <a:bodyPr/>
          <a:lstStyle/>
          <a:p>
            <a:r>
              <a:rPr lang="th-TH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การตั้งค่า </a:t>
            </a:r>
            <a:r>
              <a:rPr lang="en-US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Loop back adapter </a:t>
            </a:r>
            <a:r>
              <a:rPr lang="th-TH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 เครือข่ายคอมพิวเตอร์ที่เป็นแบบ </a:t>
            </a:r>
            <a:r>
              <a:rPr lang="en-US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DHCP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11560" y="1034906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การตั้งค่า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Use the following IP address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โดยตั้ง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IP : 10.10.10.10 (or 192.168.1.x) that  not  your company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network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when x between 0 and 255 ) Subnet mask : 255.255.255.0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click OK.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09838" y="11553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รูปภาพ 13" descr="C:\Users\Administrator\AppData\Local\Microsoft\Windows\INetCache\Content.Word\0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29" y="1593442"/>
            <a:ext cx="2688590" cy="30397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608577" y="4399380"/>
            <a:ext cx="15007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15.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Restart Computer</a:t>
            </a:r>
          </a:p>
        </p:txBody>
      </p:sp>
    </p:spTree>
    <p:extLst>
      <p:ext uri="{BB962C8B-B14F-4D97-AF65-F5344CB8AC3E}">
        <p14:creationId xmlns:p14="http://schemas.microsoft.com/office/powerpoint/2010/main" val="10730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Server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86663"/>
            <a:ext cx="9144000" cy="288032"/>
          </a:xfrm>
        </p:spPr>
        <p:txBody>
          <a:bodyPr/>
          <a:lstStyle/>
          <a:p>
            <a:r>
              <a:rPr lang="th-TH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การตั้งค่า </a:t>
            </a:r>
            <a:r>
              <a:rPr lang="en-US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Loop back adapter </a:t>
            </a:r>
            <a:r>
              <a:rPr lang="th-TH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 เครือข่ายคอมพิวเตอร์ที่เป็นแบบ </a:t>
            </a:r>
            <a:r>
              <a:rPr lang="en-US" altLang="ko-KR" sz="1800" b="1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DHCP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974695"/>
            <a:ext cx="42947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16.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ไฟล์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Hosts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C:\Window\system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32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\drivers\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etc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&gt; click hosts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09838" y="11553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0" name="Picture 2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300282"/>
            <a:ext cx="4222757" cy="217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4572000" y="974695"/>
            <a:ext cx="3347391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17. </a:t>
            </a:r>
            <a:r>
              <a:rPr lang="th-TH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เพิ่มเติม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 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IP </a:t>
            </a:r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address “10.10.10.10” </a:t>
            </a:r>
            <a:r>
              <a:rPr lang="en-US" sz="1600" dirty="0" err="1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oraclesrv</a:t>
            </a:r>
            <a:endParaRPr lang="en-US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4" name="รูปภาพ 13" descr="C:\Users\Administrator\AppData\Local\Microsoft\Windows\INetCache\Content.Word\0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798" y="1301383"/>
            <a:ext cx="4464496" cy="2172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9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627" y="0"/>
            <a:ext cx="9144000" cy="576064"/>
          </a:xfrm>
        </p:spPr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Server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27" y="510941"/>
            <a:ext cx="9144000" cy="288032"/>
          </a:xfrm>
        </p:spPr>
        <p:txBody>
          <a:bodyPr/>
          <a:lstStyle/>
          <a:p>
            <a:r>
              <a:rPr lang="th-TH" altLang="ko-KR" sz="1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การตั้งค่าการรักษาความปลอดภัย</a:t>
            </a:r>
            <a:endParaRPr lang="ko-KR" altLang="en-US" sz="1800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-612576" y="762776"/>
            <a:ext cx="6894512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lang="th-TH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เปิด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Control Panel &gt; Administrative Tools &gt; Local Security Policy &gt; Log on as batch job</a:t>
            </a:r>
            <a:endParaRPr lang="en-US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8194" name="Picture 2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80"/>
            <a:ext cx="4018705" cy="1944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รูปภาพ 5" descr="C:\Users\Administrator\AppData\Local\Microsoft\Windows\INetCache\Content.Word\0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24780"/>
            <a:ext cx="4464496" cy="1944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195" name="Picture 3" descr="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8" y="3147814"/>
            <a:ext cx="4032448" cy="188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3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627" y="0"/>
            <a:ext cx="9144000" cy="576064"/>
          </a:xfrm>
        </p:spPr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Server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627" y="510941"/>
            <a:ext cx="9144000" cy="288032"/>
          </a:xfrm>
        </p:spPr>
        <p:txBody>
          <a:bodyPr/>
          <a:lstStyle/>
          <a:p>
            <a:r>
              <a:rPr lang="th-TH" altLang="ko-KR" sz="1800" b="1" dirty="0">
                <a:solidFill>
                  <a:schemeClr val="accent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การตั้งค่าการรักษาความปลอดภัย</a:t>
            </a:r>
            <a:endParaRPr lang="ko-KR" altLang="en-US" sz="1800" b="1" dirty="0">
              <a:solidFill>
                <a:schemeClr val="accent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79512" y="757155"/>
            <a:ext cx="20072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เพิ่มผู้ใช้ที่มีสิทธิ์ติดตั้ง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219" name="Picture 3" descr="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00126"/>
            <a:ext cx="3200400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91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Server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การติดตั้งซอฟต์แวร์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Oracle</a:t>
            </a: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ด้วยโปรแกรม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Oracle Universal Installer</a:t>
            </a: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(OUI)</a:t>
            </a:r>
            <a:endParaRPr lang="en-US" sz="1800" dirty="0">
              <a:solidFill>
                <a:srgbClr val="F8B2A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3" y="988025"/>
            <a:ext cx="3456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ติดตั้งซอฟต์แวร์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Oracle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ด้วยโปรแกรม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Universal Installer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(OUI)</a:t>
            </a:r>
          </a:p>
        </p:txBody>
      </p:sp>
      <p:pic>
        <p:nvPicPr>
          <p:cNvPr id="10242" name="Picture 2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19" y="1572801"/>
            <a:ext cx="3865225" cy="22230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4499992" y="988025"/>
            <a:ext cx="345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click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Next 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43" name="Picture 3" descr="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19" y="1347614"/>
            <a:ext cx="4320480" cy="327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3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Server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การติดตั้งซอฟต์แวร์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Oracle</a:t>
            </a: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ด้วยโปรแกรม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Oracle Universal Installer</a:t>
            </a: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(OUI)</a:t>
            </a:r>
            <a:endParaRPr lang="en-US" sz="1800" dirty="0">
              <a:solidFill>
                <a:srgbClr val="F8B2A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544" y="987574"/>
            <a:ext cx="345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Click Yes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266" name="Picture 2" descr="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6128"/>
            <a:ext cx="3096344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4211960" y="987574"/>
            <a:ext cx="36519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4. </a:t>
            </a:r>
            <a:r>
              <a:rPr lang="th-TH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เลือก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install database software on only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แล้ว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Click Next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 descr="C:\Users\Administrator\AppData\Local\Microsoft\Windows\INetCache\Content.Word\04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01128"/>
            <a:ext cx="4297680" cy="3207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Server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การติดตั้งซอฟต์แวร์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Oracle</a:t>
            </a: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ด้วยโปรแกรม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Oracle Universal Installer</a:t>
            </a: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(OUI)</a:t>
            </a:r>
            <a:endParaRPr lang="en-US" sz="1800" dirty="0">
              <a:solidFill>
                <a:srgbClr val="F8B2A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9859" y="987574"/>
            <a:ext cx="345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Single instance database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installation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594419" y="987574"/>
            <a:ext cx="2201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เลือกภาษา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Thai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แล้วกด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Add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290" name="Picture 2" descr="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6" y="1307952"/>
            <a:ext cx="3901638" cy="291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41" y="1326128"/>
            <a:ext cx="3909507" cy="294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3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Server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การติดตั้งซอฟต์แวร์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Oracle</a:t>
            </a: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ด้วยโปรแกรม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Oracle Universal Installer</a:t>
            </a: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(OUI)</a:t>
            </a:r>
            <a:endParaRPr lang="en-US" sz="1800" dirty="0">
              <a:solidFill>
                <a:srgbClr val="F8B2A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9859" y="987574"/>
            <a:ext cx="345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Enterprise Edition (3.27 GB)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&gt;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Click Next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860032" y="987574"/>
            <a:ext cx="9476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8.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Click Next</a:t>
            </a:r>
          </a:p>
        </p:txBody>
      </p:sp>
      <p:pic>
        <p:nvPicPr>
          <p:cNvPr id="13314" name="Picture 2" descr="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6128"/>
            <a:ext cx="4248472" cy="319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26128"/>
            <a:ext cx="4166578" cy="311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2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Server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การติดตั้งซอฟต์แวร์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Oracle</a:t>
            </a: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ด้วยโปรแกรม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Oracle Universal Installer</a:t>
            </a: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(OUI)</a:t>
            </a:r>
            <a:endParaRPr lang="en-US" sz="1800" dirty="0">
              <a:solidFill>
                <a:srgbClr val="F8B2A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9859" y="987574"/>
            <a:ext cx="345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Click Finish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คอยจนลงซอฟต์แวร์เสร็จ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 descr="C:\Users\Administrator\AppData\Local\Microsoft\Windows\INetCache\Content.Word\0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26128"/>
            <a:ext cx="5112568" cy="3693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2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67744" y="1059582"/>
            <a:ext cx="6552728" cy="914400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509438" y="1262927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altLang="ko-KR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77879" y="825618"/>
            <a:ext cx="5010546" cy="1098060"/>
            <a:chOff x="2294507" y="1735797"/>
            <a:chExt cx="4825337" cy="1098060"/>
          </a:xfrm>
        </p:grpSpPr>
        <p:sp>
          <p:nvSpPr>
            <p:cNvPr id="10" name="TextBox 10"/>
            <p:cNvSpPr txBox="1"/>
            <p:nvPr/>
          </p:nvSpPr>
          <p:spPr bwMode="auto">
            <a:xfrm>
              <a:off x="2299400" y="1735797"/>
              <a:ext cx="4576856" cy="646331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defRPr/>
              </a:pPr>
              <a:r>
                <a:rPr lang="th-TH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เครื่องมือสำหรับการใช้งาน 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Database </a:t>
              </a:r>
              <a:r>
                <a:rPr lang="en-US" altLang="ko-KR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Interface</a:t>
              </a: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TextBox 12"/>
            <p:cNvSpPr txBox="1"/>
            <p:nvPr/>
          </p:nvSpPr>
          <p:spPr bwMode="auto">
            <a:xfrm>
              <a:off x="2294507" y="2249082"/>
              <a:ext cx="4825337" cy="58477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การใช้คำสั่ง เปิด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Oracle SQL*Plus,</a:t>
              </a: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Enterprise Management Control </a:t>
              </a: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ผ่านเว็บไซต์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64738" y="1982609"/>
            <a:ext cx="6552728" cy="914400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61732" y="2905636"/>
            <a:ext cx="6552728" cy="914400"/>
            <a:chOff x="1151472" y="3187501"/>
            <a:chExt cx="6552728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Diamond 1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58726" y="3828663"/>
            <a:ext cx="6552728" cy="914400"/>
            <a:chOff x="1151472" y="3187501"/>
            <a:chExt cx="6552728" cy="914400"/>
          </a:xfrm>
        </p:grpSpPr>
        <p:sp>
          <p:nvSpPr>
            <p:cNvPr id="21" name="Pentagon 20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Pentagon 21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Diamond 22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509438" y="2187449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ko-KR" alt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377878" y="2067694"/>
            <a:ext cx="5287187" cy="792088"/>
            <a:chOff x="2294506" y="1684663"/>
            <a:chExt cx="4581750" cy="792088"/>
          </a:xfrm>
        </p:grpSpPr>
        <p:sp>
          <p:nvSpPr>
            <p:cNvPr id="26" name="TextBox 10"/>
            <p:cNvSpPr txBox="1"/>
            <p:nvPr/>
          </p:nvSpPr>
          <p:spPr bwMode="auto">
            <a:xfrm>
              <a:off x="2299400" y="1684663"/>
              <a:ext cx="4576856" cy="369332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Table Space </a:t>
              </a:r>
              <a:r>
                <a:rPr lang="th-TH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 </a:t>
              </a: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Data File</a:t>
              </a:r>
            </a:p>
          </p:txBody>
        </p:sp>
        <p:sp>
          <p:nvSpPr>
            <p:cNvPr id="27" name="TextBox 12"/>
            <p:cNvSpPr txBox="1"/>
            <p:nvPr/>
          </p:nvSpPr>
          <p:spPr bwMode="auto">
            <a:xfrm>
              <a:off x="2294506" y="1891976"/>
              <a:ext cx="4576856" cy="58477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Table space, </a:t>
              </a: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Table Space </a:t>
              </a: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Data File, </a:t>
              </a: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User , Schema, Index, View </a:t>
              </a: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Synonym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8" name="직사각형 39"/>
          <p:cNvSpPr/>
          <p:nvPr/>
        </p:nvSpPr>
        <p:spPr>
          <a:xfrm>
            <a:off x="2509438" y="3111971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en-US" altLang="ko-KR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82961" y="2931790"/>
            <a:ext cx="4752528" cy="800799"/>
            <a:chOff x="2299400" y="1624237"/>
            <a:chExt cx="4576856" cy="800799"/>
          </a:xfrm>
        </p:grpSpPr>
        <p:sp>
          <p:nvSpPr>
            <p:cNvPr id="30" name="TextBox 10"/>
            <p:cNvSpPr txBox="1"/>
            <p:nvPr/>
          </p:nvSpPr>
          <p:spPr bwMode="auto">
            <a:xfrm>
              <a:off x="2299400" y="1624237"/>
              <a:ext cx="4576856" cy="369332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Lock Conflicts </a:t>
              </a:r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 </a:t>
              </a:r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Dead Lock </a:t>
              </a:r>
            </a:p>
          </p:txBody>
        </p:sp>
        <p:sp>
          <p:nvSpPr>
            <p:cNvPr id="31" name="TextBox 12"/>
            <p:cNvSpPr txBox="1"/>
            <p:nvPr/>
          </p:nvSpPr>
          <p:spPr bwMode="auto">
            <a:xfrm>
              <a:off x="2299400" y="1840261"/>
              <a:ext cx="4473710" cy="58477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การจัดการ </a:t>
              </a:r>
              <a:r>
                <a:rPr lang="en-US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Lock Conflicts ,</a:t>
              </a:r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การจัดการ </a:t>
              </a:r>
              <a:r>
                <a:rPr lang="en-US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Dead lock, Undo Management, Flash Back Query </a:t>
              </a:r>
            </a:p>
          </p:txBody>
        </p:sp>
      </p:grpSp>
      <p:sp>
        <p:nvSpPr>
          <p:cNvPr id="32" name="직사각형 39"/>
          <p:cNvSpPr/>
          <p:nvPr/>
        </p:nvSpPr>
        <p:spPr>
          <a:xfrm>
            <a:off x="2509438" y="4036493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en-US" altLang="ko-KR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382961" y="3939902"/>
            <a:ext cx="4752528" cy="927337"/>
            <a:chOff x="2299400" y="1707827"/>
            <a:chExt cx="4576856" cy="927337"/>
          </a:xfrm>
        </p:grpSpPr>
        <p:sp>
          <p:nvSpPr>
            <p:cNvPr id="34" name="TextBox 10"/>
            <p:cNvSpPr txBox="1"/>
            <p:nvPr/>
          </p:nvSpPr>
          <p:spPr bwMode="auto">
            <a:xfrm>
              <a:off x="2299400" y="1707827"/>
              <a:ext cx="4576856" cy="369332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Performance Monitoring</a:t>
              </a:r>
            </a:p>
          </p:txBody>
        </p:sp>
        <p:sp>
          <p:nvSpPr>
            <p:cNvPr id="35" name="TextBox 12"/>
            <p:cNvSpPr txBox="1"/>
            <p:nvPr/>
          </p:nvSpPr>
          <p:spPr bwMode="auto">
            <a:xfrm>
              <a:off x="2299400" y="2050389"/>
              <a:ext cx="4576856" cy="58477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Data Dictionary , Rebuild Index, Optimizer Statistics</a:t>
              </a:r>
            </a:p>
            <a:p>
              <a:pPr>
                <a:defRPr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410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13800" y="2643758"/>
            <a:ext cx="4930200" cy="288032"/>
          </a:xfrm>
        </p:spPr>
        <p:txBody>
          <a:bodyPr/>
          <a:lstStyle/>
          <a:p>
            <a:pPr>
              <a:defRPr/>
            </a:pPr>
            <a:endParaRPr lang="en-US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 </a:t>
            </a:r>
            <a:r>
              <a:rPr lang="en-US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Listener,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การตรวจสอบสถานะ </a:t>
            </a:r>
            <a:r>
              <a:rPr lang="en-US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Listener,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การสร้าง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0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</a:t>
            </a: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95686"/>
            <a:ext cx="1296144" cy="1224136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387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9592" y="1131623"/>
            <a:ext cx="864096" cy="1188088"/>
            <a:chOff x="2391994" y="1635646"/>
            <a:chExt cx="805454" cy="1584088"/>
          </a:xfrm>
        </p:grpSpPr>
        <p:sp>
          <p:nvSpPr>
            <p:cNvPr id="4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35696" y="1182595"/>
            <a:ext cx="290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Listener</a:t>
            </a:r>
            <a:endParaRPr lang="ko-KR" altLang="en-US" b="1" dirty="0">
              <a:solidFill>
                <a:srgbClr val="A4B4E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7080" y="1174371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01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68951" y="1131590"/>
            <a:ext cx="864096" cy="1188088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3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05055" y="1182595"/>
            <a:ext cx="2664296" cy="532080"/>
            <a:chOff x="496119" y="2469560"/>
            <a:chExt cx="1752190" cy="532080"/>
          </a:xfrm>
          <a:noFill/>
        </p:grpSpPr>
        <p:sp>
          <p:nvSpPr>
            <p:cNvPr id="16" name="TextBox 15"/>
            <p:cNvSpPr txBox="1"/>
            <p:nvPr/>
          </p:nvSpPr>
          <p:spPr>
            <a:xfrm>
              <a:off x="496119" y="2724641"/>
              <a:ext cx="175219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6119" y="2469560"/>
              <a:ext cx="1752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rgbClr val="9AD3E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การตรวจสอบสถานะ </a:t>
              </a:r>
              <a:r>
                <a:rPr lang="en-US" b="1" dirty="0" smtClean="0">
                  <a:solidFill>
                    <a:srgbClr val="9AD3E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Listener</a:t>
              </a:r>
              <a:endParaRPr lang="ko-KR" altLang="en-US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946439" y="1174338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02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99592" y="2823800"/>
            <a:ext cx="864096" cy="1188088"/>
            <a:chOff x="2391994" y="1635646"/>
            <a:chExt cx="805454" cy="1584088"/>
          </a:xfrm>
          <a:solidFill>
            <a:srgbClr val="F8B2A3"/>
          </a:solidFill>
        </p:grpSpPr>
        <p:sp>
          <p:nvSpPr>
            <p:cNvPr id="20" name="Rectangle 19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835696" y="2866515"/>
            <a:ext cx="279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</a:t>
            </a:r>
            <a:r>
              <a:rPr lang="en-US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Oracle Database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7080" y="2866548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03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132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altLang="ko-KR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</a:t>
            </a:r>
            <a:endParaRPr lang="en-US" altLang="ko-KR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Listener</a:t>
            </a:r>
            <a:endParaRPr lang="ko-KR" altLang="en-US" sz="1800" b="1" dirty="0">
              <a:solidFill>
                <a:srgbClr val="A4B4E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39552" y="987574"/>
            <a:ext cx="7992888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Listener</a:t>
            </a:r>
            <a:r>
              <a:rPr lang="th-TH" sz="1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คือ สิ่งที่ใช้ในการติดต่อระหว่างผู้ใช้งานและ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Oracle Database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สามารถใช้โปรแกรม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Net Configuration Assistant</a:t>
            </a:r>
            <a:endParaRPr lang="en-US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1249798"/>
            <a:ext cx="1401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b="1" dirty="0" smtClean="0">
                <a:ea typeface="Calibri" panose="020F0502020204030204" pitchFamily="34" charset="0"/>
                <a:cs typeface="TH SarabunPSK" panose="020B0500040200020003" pitchFamily="34" charset="-34"/>
              </a:rPr>
              <a:t>วิธีการ</a:t>
            </a:r>
            <a:r>
              <a:rPr lang="th-TH" sz="1600" b="1" dirty="0">
                <a:ea typeface="Calibri" panose="020F0502020204030204" pitchFamily="34" charset="0"/>
                <a:cs typeface="TH SarabunPSK" panose="020B0500040200020003" pitchFamily="34" charset="-34"/>
              </a:rPr>
              <a:t>สร้าง </a:t>
            </a:r>
            <a:r>
              <a:rPr lang="en-US" sz="1600" b="1" dirty="0">
                <a:latin typeface="TH SarabunPSK" panose="020B0500040200020003" pitchFamily="34" charset="-34"/>
                <a:ea typeface="Calibri" panose="020F0502020204030204" pitchFamily="34" charset="0"/>
              </a:rPr>
              <a:t>Listener</a:t>
            </a:r>
            <a:endParaRPr lang="en-US" sz="16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20778" y="1563638"/>
            <a:ext cx="6750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Start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&gt; Oracle – OraDb11g_home1 &gt; Configuration and Migration Tools &gt; Net Configuration Assistant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338" name="Picture 2" descr="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886138"/>
            <a:ext cx="6481511" cy="24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39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Listener</a:t>
            </a:r>
            <a:endParaRPr lang="ko-KR" altLang="en-US" sz="1800" b="1" dirty="0">
              <a:solidFill>
                <a:srgbClr val="A4B4E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2574" y="987574"/>
            <a:ext cx="27892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</a:t>
            </a:r>
            <a:r>
              <a:rPr lang="th-TH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Listener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Configuration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&gt; Next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362" name="Picture 2" descr="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26129"/>
            <a:ext cx="4248472" cy="297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5148064" y="990709"/>
            <a:ext cx="1361270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th-TH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เลือก </a:t>
            </a:r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Add &gt; Next</a:t>
            </a:r>
            <a:endParaRPr lang="en-US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5363" name="Picture 3" descr="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98155"/>
            <a:ext cx="4073219" cy="30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68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Listener</a:t>
            </a:r>
            <a:endParaRPr lang="ko-KR" altLang="en-US" sz="1800" b="1" dirty="0">
              <a:solidFill>
                <a:srgbClr val="A4B4E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2574" y="987574"/>
            <a:ext cx="2789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th-TH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ตั้งชื่อ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Listener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&gt; </a:t>
            </a:r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Next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004048" y="1000583"/>
            <a:ext cx="1872208" cy="345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TCP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&gt; </a:t>
            </a:r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Next</a:t>
            </a:r>
            <a:endParaRPr lang="en-US" sz="16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6386" name="Picture 2" descr="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512"/>
            <a:ext cx="4433042" cy="295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6512"/>
            <a:ext cx="4032448" cy="295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13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Listener</a:t>
            </a:r>
            <a:endParaRPr lang="ko-KR" altLang="en-US" sz="1800" b="1" dirty="0">
              <a:solidFill>
                <a:srgbClr val="A4B4E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2574" y="987574"/>
            <a:ext cx="39413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</a:t>
            </a:r>
            <a:r>
              <a:rPr lang="th-TH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Use the standard port number of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1521 </a:t>
            </a:r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&gt; Next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36058" y="994078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7.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YES</a:t>
            </a:r>
          </a:p>
        </p:txBody>
      </p:sp>
      <p:pic>
        <p:nvPicPr>
          <p:cNvPr id="17410" name="Picture 2" descr="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0" y="1326128"/>
            <a:ext cx="3840163" cy="31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477" y="1339136"/>
            <a:ext cx="4081462" cy="31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1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Listener</a:t>
            </a:r>
            <a:endParaRPr lang="ko-KR" altLang="en-US" sz="1800" b="1" dirty="0">
              <a:solidFill>
                <a:srgbClr val="A4B4E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2574" y="987574"/>
            <a:ext cx="3941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8.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&gt; Next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&gt; Next</a:t>
            </a:r>
          </a:p>
          <a:p>
            <a:pPr lvl="0"/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314836" y="1000582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9.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Click Finish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8434" name="Picture 2" descr="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5" y="1339136"/>
            <a:ext cx="3797378" cy="324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0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36" y="1332632"/>
            <a:ext cx="4608512" cy="325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17299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การตรวจสอบสถานะ </a:t>
            </a:r>
            <a:r>
              <a:rPr lang="en-US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Listener</a:t>
            </a:r>
            <a:endParaRPr lang="ko-KR" altLang="en-US" sz="1800" b="1" dirty="0">
              <a:solidFill>
                <a:srgbClr val="9AD3E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-396552" y="987574"/>
            <a:ext cx="62456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My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Click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ขวา เลือก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Manage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แล้วเลือก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Service </a:t>
            </a:r>
          </a:p>
        </p:txBody>
      </p:sp>
      <p:pic>
        <p:nvPicPr>
          <p:cNvPr id="8" name="รูปภาพ 7" descr="C:\Users\Administrator\Desktop\oracle\lis\000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66557"/>
            <a:ext cx="4176464" cy="231330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สี่เหลี่ยมผืนผ้า 8"/>
          <p:cNvSpPr/>
          <p:nvPr/>
        </p:nvSpPr>
        <p:spPr>
          <a:xfrm>
            <a:off x="3989373" y="774452"/>
            <a:ext cx="47275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สามารถตรวจสอบผ่าน 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cmd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 โดยใช้คำสั่ง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cd \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เพื่อออกจาก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โหมด</a:t>
            </a:r>
            <a:endParaRPr lang="en-US" sz="1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C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:\lsnrctl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start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	คำสั่งเปิด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Listener</a:t>
            </a:r>
          </a:p>
          <a:p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C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:\lsnrctl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stop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	คำสั่งปิด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Listener</a:t>
            </a:r>
          </a:p>
          <a:p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C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:\lsnrctl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status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	คำสั่งตรวจสอบสถานะ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Listener</a:t>
            </a:r>
          </a:p>
        </p:txBody>
      </p:sp>
      <p:pic>
        <p:nvPicPr>
          <p:cNvPr id="21506" name="Picture 2" descr="0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98" y="1851670"/>
            <a:ext cx="3096344" cy="129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รูปภาพ 10" descr="C:\Users\Administrator\AppData\Local\Microsoft\Windows\INetCache\Content.Word\0003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14" y="3219822"/>
            <a:ext cx="2952328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83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Oracle Database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2574" y="987574"/>
            <a:ext cx="7037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Start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&gt; Oracle – OraDb11g_home1 &gt; Configuration and Migration Tools &gt; Database Configuration Assistant</a:t>
            </a:r>
          </a:p>
          <a:p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4" y="1275606"/>
            <a:ext cx="560070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42574" y="3908273"/>
            <a:ext cx="941283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600"/>
            </a:pPr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เลือก </a:t>
            </a:r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Next</a:t>
            </a:r>
            <a:endParaRPr lang="en-US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24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Oracle Database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2574" y="987574"/>
            <a:ext cx="70377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Create a Database &gt; Next</a:t>
            </a:r>
          </a:p>
          <a:p>
            <a:pPr lvl="0"/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722577" y="987574"/>
            <a:ext cx="3738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</a:t>
            </a:r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General Purpose or Transaction Processing &gt; Next</a:t>
            </a:r>
          </a:p>
        </p:txBody>
      </p:sp>
      <p:pic>
        <p:nvPicPr>
          <p:cNvPr id="2050" name="Picture 2" descr="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95" y="1276379"/>
            <a:ext cx="3950669" cy="280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577" y="1266964"/>
            <a:ext cx="3960440" cy="282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40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Content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61732" y="1323464"/>
            <a:ext cx="6558740" cy="1173996"/>
            <a:chOff x="1151472" y="3187501"/>
            <a:chExt cx="655272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Diamond 6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2509438" y="1683504"/>
            <a:ext cx="403184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endParaRPr lang="ko-KR" alt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77878" y="843558"/>
            <a:ext cx="5278170" cy="1584176"/>
            <a:chOff x="2294507" y="1420655"/>
            <a:chExt cx="5083069" cy="1584176"/>
          </a:xfrm>
        </p:grpSpPr>
        <p:sp>
          <p:nvSpPr>
            <p:cNvPr id="10" name="TextBox 10"/>
            <p:cNvSpPr txBox="1"/>
            <p:nvPr/>
          </p:nvSpPr>
          <p:spPr bwMode="auto">
            <a:xfrm>
              <a:off x="2299402" y="1420655"/>
              <a:ext cx="4576856" cy="92333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th-TH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defRPr/>
              </a:pPr>
              <a:endPara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>
                <a:defRPr/>
              </a:pP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Dynamic Performance</a:t>
              </a:r>
            </a:p>
          </p:txBody>
        </p:sp>
        <p:sp>
          <p:nvSpPr>
            <p:cNvPr id="11" name="TextBox 12"/>
            <p:cNvSpPr txBox="1"/>
            <p:nvPr/>
          </p:nvSpPr>
          <p:spPr bwMode="auto">
            <a:xfrm>
              <a:off x="2294507" y="2173834"/>
              <a:ext cx="5083069" cy="83099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Proactive Maintenances, Thresholds, SQL Tuning Advisor  </a:t>
              </a: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Memory Advisor , Segment Advisor , Automatic Workload Repository (AWR) , Automatic database Diagnostic Monitor (ADDM)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64738" y="2534523"/>
            <a:ext cx="6552728" cy="914400"/>
            <a:chOff x="1151472" y="3187501"/>
            <a:chExt cx="6552728" cy="914400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Diamond 14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61732" y="3457550"/>
            <a:ext cx="6552728" cy="914400"/>
            <a:chOff x="1151472" y="3187501"/>
            <a:chExt cx="6552728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Diamond 18"/>
            <p:cNvSpPr/>
            <p:nvPr/>
          </p:nvSpPr>
          <p:spPr>
            <a:xfrm>
              <a:off x="1151472" y="3187501"/>
              <a:ext cx="914400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2411760" y="2739363"/>
            <a:ext cx="47838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endParaRPr lang="ko-KR" alt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377878" y="2547600"/>
            <a:ext cx="5287187" cy="800799"/>
            <a:chOff x="2294506" y="1612655"/>
            <a:chExt cx="4581750" cy="800799"/>
          </a:xfrm>
        </p:grpSpPr>
        <p:sp>
          <p:nvSpPr>
            <p:cNvPr id="26" name="TextBox 10"/>
            <p:cNvSpPr txBox="1"/>
            <p:nvPr/>
          </p:nvSpPr>
          <p:spPr bwMode="auto">
            <a:xfrm>
              <a:off x="2299400" y="1612655"/>
              <a:ext cx="4576856" cy="369332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Backup and recovery </a:t>
              </a:r>
            </a:p>
          </p:txBody>
        </p:sp>
        <p:sp>
          <p:nvSpPr>
            <p:cNvPr id="27" name="TextBox 12"/>
            <p:cNvSpPr txBox="1"/>
            <p:nvPr/>
          </p:nvSpPr>
          <p:spPr bwMode="auto">
            <a:xfrm>
              <a:off x="2294506" y="1828679"/>
              <a:ext cx="4576856" cy="584775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Backup and recovery  concept, </a:t>
              </a: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พื้นฐานการ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Backup Database, </a:t>
              </a:r>
              <a:r>
                <a:rPr lang="th-TH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การเคลื่อนย้ายข้อมูล, การนำเข้าข้อมูล , พื้นฐานการ </a:t>
              </a: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Database Recovery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8" name="직사각형 39"/>
          <p:cNvSpPr/>
          <p:nvPr/>
        </p:nvSpPr>
        <p:spPr>
          <a:xfrm>
            <a:off x="2509438" y="3663885"/>
            <a:ext cx="47838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 </a:t>
            </a:r>
            <a:endParaRPr lang="ko-KR" alt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382961" y="3649206"/>
            <a:ext cx="4752528" cy="554578"/>
            <a:chOff x="2299400" y="1624237"/>
            <a:chExt cx="4576856" cy="554578"/>
          </a:xfrm>
        </p:grpSpPr>
        <p:sp>
          <p:nvSpPr>
            <p:cNvPr id="30" name="TextBox 10"/>
            <p:cNvSpPr txBox="1"/>
            <p:nvPr/>
          </p:nvSpPr>
          <p:spPr bwMode="auto">
            <a:xfrm>
              <a:off x="2299400" y="1624237"/>
              <a:ext cx="4576856" cy="369332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Uninstall Oracle Database</a:t>
              </a:r>
            </a:p>
          </p:txBody>
        </p:sp>
        <p:sp>
          <p:nvSpPr>
            <p:cNvPr id="31" name="TextBox 12"/>
            <p:cNvSpPr txBox="1"/>
            <p:nvPr/>
          </p:nvSpPr>
          <p:spPr bwMode="auto">
            <a:xfrm>
              <a:off x="2299400" y="1840261"/>
              <a:ext cx="4473710" cy="33855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 </a:t>
              </a:r>
              <a:r>
                <a:rPr lang="en-US" sz="16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Uninstall Oracle Database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425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Oracle Database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2574" y="987574"/>
            <a:ext cx="70377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ตั้งชื่อ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 &gt; Next</a:t>
            </a:r>
          </a:p>
          <a:p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722577" y="987574"/>
            <a:ext cx="4525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6.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Configure Enterprise Manager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Configure Database Control </a:t>
            </a:r>
            <a:endParaRPr lang="en-US" sz="1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for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local management &gt; Next</a:t>
            </a:r>
          </a:p>
          <a:p>
            <a:pPr lvl="0"/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074" name="Picture 2" descr="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77" y="1266964"/>
            <a:ext cx="3999985" cy="282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32859"/>
            <a:ext cx="4003315" cy="283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2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Oracle Database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2574" y="987574"/>
            <a:ext cx="70377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Use the same Administrative Password for All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Account</a:t>
            </a:r>
          </a:p>
          <a:p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แล้วกรอก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Password &gt; Next</a:t>
            </a:r>
          </a:p>
          <a:p>
            <a:pPr lvl="0"/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722577" y="987574"/>
            <a:ext cx="34708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8.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Use Common Location For All Database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Files</a:t>
            </a:r>
          </a:p>
          <a:p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เลือกพื้นที่จัดเก็บตารางข้อมูล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&gt; Next</a:t>
            </a:r>
          </a:p>
          <a:p>
            <a:pPr lvl="0"/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520918"/>
            <a:ext cx="3888432" cy="3139064"/>
          </a:xfrm>
          <a:prstGeom prst="rect">
            <a:avLst/>
          </a:prstGeom>
        </p:spPr>
      </p:pic>
      <p:pic>
        <p:nvPicPr>
          <p:cNvPr id="9" name="รูปภาพ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577" y="1557020"/>
            <a:ext cx="4169903" cy="281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Oracle Database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2574" y="987574"/>
            <a:ext cx="70377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Specify Flash Recovery Area (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เลือกพื้นที่จัดเก็บที่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recovery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ไฟล์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1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Next</a:t>
            </a:r>
          </a:p>
          <a:p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722577" y="987574"/>
            <a:ext cx="22493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10.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Sample Schemas &gt; Next</a:t>
            </a:r>
          </a:p>
          <a:p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4" y="1495730"/>
            <a:ext cx="4142105" cy="2937510"/>
          </a:xfrm>
          <a:prstGeom prst="rect">
            <a:avLst/>
          </a:prstGeom>
        </p:spPr>
      </p:pic>
      <p:pic>
        <p:nvPicPr>
          <p:cNvPr id="11" name="รูปภาพ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363" y="1298601"/>
            <a:ext cx="4247708" cy="293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Oracle Database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2574" y="987574"/>
            <a:ext cx="7037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ตั้งค่าพื้นที่การจัดเก็บข้อมูลได้ตามต้องการโดยเลือกแบบ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Typical </a:t>
            </a:r>
            <a:endParaRPr lang="en-US" sz="1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&gt; Character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Sets &gt; Choose from the list of character set </a:t>
            </a:r>
            <a:endParaRPr lang="en-US" sz="1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TH8TISASCII &gt; Next &gt; Finish</a:t>
            </a:r>
          </a:p>
          <a:p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722577" y="987574"/>
            <a:ext cx="2618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12.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Create Database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&gt; Finish &gt; OK</a:t>
            </a:r>
          </a:p>
          <a:p>
            <a:pPr lvl="0"/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5" y="1772404"/>
            <a:ext cx="4013402" cy="3031594"/>
          </a:xfrm>
          <a:prstGeom prst="rect">
            <a:avLst/>
          </a:prstGeom>
        </p:spPr>
      </p:pic>
      <p:pic>
        <p:nvPicPr>
          <p:cNvPr id="11" name="รูปภาพ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75607"/>
            <a:ext cx="439248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872" y="2230378"/>
            <a:ext cx="5724128" cy="473576"/>
          </a:xfrm>
        </p:spPr>
        <p:txBody>
          <a:bodyPr/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เครื่องมือสำหรับการใช้งาน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Interface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91880" y="3003798"/>
            <a:ext cx="4930200" cy="288032"/>
          </a:xfrm>
        </p:spPr>
        <p:txBody>
          <a:bodyPr/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การใช้คำสั่ง เปิด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SQL*Plus,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Enterprise Management Control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ผ่านเว็บไซต์ 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95686"/>
            <a:ext cx="1296144" cy="1224136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722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เครื่องมือสำหรับการใช้งาน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 Interface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9592" y="1521505"/>
            <a:ext cx="864096" cy="1188088"/>
            <a:chOff x="2391994" y="1635646"/>
            <a:chExt cx="805454" cy="1584088"/>
          </a:xfrm>
        </p:grpSpPr>
        <p:sp>
          <p:nvSpPr>
            <p:cNvPr id="4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35696" y="157251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การใช้คำสั่ง เปิด </a:t>
            </a:r>
            <a:r>
              <a:rPr lang="en-US" sz="14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Oracle SQL*Plus</a:t>
            </a:r>
            <a:endParaRPr lang="ko-KR" altLang="en-US" sz="1400" b="1" dirty="0">
              <a:solidFill>
                <a:srgbClr val="A4B4EA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7080" y="1564253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01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68951" y="1521472"/>
            <a:ext cx="864096" cy="1188088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3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05055" y="1572477"/>
            <a:ext cx="2664296" cy="532080"/>
            <a:chOff x="496119" y="2469560"/>
            <a:chExt cx="1752190" cy="532080"/>
          </a:xfrm>
          <a:noFill/>
        </p:grpSpPr>
        <p:sp>
          <p:nvSpPr>
            <p:cNvPr id="16" name="TextBox 15"/>
            <p:cNvSpPr txBox="1"/>
            <p:nvPr/>
          </p:nvSpPr>
          <p:spPr>
            <a:xfrm>
              <a:off x="496119" y="2724641"/>
              <a:ext cx="175219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6119" y="2469560"/>
              <a:ext cx="1752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400" b="1" dirty="0">
                  <a:solidFill>
                    <a:srgbClr val="9AD3E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การใช้ </a:t>
              </a:r>
              <a:r>
                <a:rPr lang="en-US" sz="1400" b="1" dirty="0">
                  <a:solidFill>
                    <a:srgbClr val="9AD3E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Enterprise Management Control </a:t>
              </a:r>
              <a:r>
                <a:rPr lang="th-TH" sz="1400" b="1" dirty="0">
                  <a:solidFill>
                    <a:srgbClr val="9AD3E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ผ่านเว็บไซต์ </a:t>
              </a:r>
              <a:endParaRPr lang="en-US" sz="14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946439" y="1564220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02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95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เครื่องมือสำหรับการใช้งาน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 Interface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การใช้คำสั่ง เปิด </a:t>
            </a:r>
            <a:r>
              <a:rPr lang="en-US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Oracle SQL*Plus</a:t>
            </a:r>
            <a:endParaRPr lang="ko-KR" altLang="en-US" sz="1800" b="1" dirty="0">
              <a:solidFill>
                <a:srgbClr val="A4B4EA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2574" y="987574"/>
            <a:ext cx="7037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การใช้คำสั่ง เปิด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SQL*Plus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C:\&gt; 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sqlplus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/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nolog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Enter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เป็นการโปรแกรม 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sqlplus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เพื่อใช้ในการจัดการ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command line</a:t>
            </a:r>
          </a:p>
          <a:p>
            <a:pPr lvl="0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SQL&gt; connect / as 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sysdba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เป็นการเข้าถึง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ในสิทธิ์ 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Sysdba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รูปภาพ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33706"/>
            <a:ext cx="4563745" cy="22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เครื่องมือสำหรับการใช้งาน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 Interface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 </a:t>
            </a:r>
            <a:r>
              <a:rPr lang="en-US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Enterprise Management Control </a:t>
            </a:r>
            <a:r>
              <a:rPr lang="th-TH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ผ่านเว็บไซต์ </a:t>
            </a:r>
            <a:endParaRPr lang="en-US" sz="1800" b="1" dirty="0">
              <a:solidFill>
                <a:srgbClr val="9AD3E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2574" y="987574"/>
            <a:ext cx="70377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Enterprise Management Control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ผ่านเว็บไซต์ 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ค่าการใช้งานโดยพิมพ์ผ่าน 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cmd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ใช้คำสั่ง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cd \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เพื่อออกจากโหมด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C:\ set   ORACLE_UNQNAME =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orcl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C:\ 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emctl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start </a:t>
            </a:r>
            <a:r>
              <a:rPr lang="en-US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dbconsole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75" y="2064792"/>
            <a:ext cx="4013402" cy="2280285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4283968" y="987574"/>
            <a:ext cx="4572000" cy="3558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เข้า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สู่ </a:t>
            </a:r>
            <a:r>
              <a:rPr lang="en-US" sz="1600" dirty="0">
                <a:solidFill>
                  <a:srgbClr val="0563C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  <a:hlinkClick r:id="rId4"/>
              </a:rPr>
              <a:t>https://oraclesrv:1158/em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&gt; click or you can add an exception..</a:t>
            </a:r>
            <a:endParaRPr lang="en-US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8" name="รูปภาพ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526183"/>
            <a:ext cx="4283968" cy="281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3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เครื่องมือสำหรับการใช้งาน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 Interface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 </a:t>
            </a:r>
            <a:r>
              <a:rPr lang="en-US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Enterprise Management Control </a:t>
            </a:r>
            <a:r>
              <a:rPr lang="th-TH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ผ่านเว็บไซต์ </a:t>
            </a:r>
            <a:endParaRPr lang="en-US" sz="1800" b="1" dirty="0">
              <a:solidFill>
                <a:srgbClr val="9AD3E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1331" y="633583"/>
            <a:ext cx="7037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Click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Add exception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02915" y="663538"/>
            <a:ext cx="4572000" cy="7218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Click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รับใบรับรอง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&gt;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ยืนยันข้อยกเว้นความปลอดภัย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9" name="รูปภาพ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5" y="959542"/>
            <a:ext cx="4032448" cy="2956565"/>
          </a:xfrm>
          <a:prstGeom prst="rect">
            <a:avLst/>
          </a:prstGeom>
        </p:spPr>
      </p:pic>
      <p:pic>
        <p:nvPicPr>
          <p:cNvPr id="10" name="รูปภาพ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15" y="993497"/>
            <a:ext cx="3712210" cy="2273935"/>
          </a:xfrm>
          <a:prstGeom prst="rect">
            <a:avLst/>
          </a:prstGeom>
        </p:spPr>
      </p:pic>
      <p:pic>
        <p:nvPicPr>
          <p:cNvPr id="11" name="รูปภาพ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15" y="3321705"/>
            <a:ext cx="3906180" cy="168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 Space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File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13800" y="2787774"/>
            <a:ext cx="5076056" cy="288032"/>
          </a:xfrm>
        </p:spPr>
        <p:txBody>
          <a:bodyPr/>
          <a:lstStyle/>
          <a:p>
            <a:pPr>
              <a:defRPr/>
            </a:pPr>
            <a:endParaRPr lang="en-US" sz="20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Table</a:t>
            </a:r>
            <a:r>
              <a:rPr lang="th-TH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space,</a:t>
            </a:r>
            <a:r>
              <a:rPr lang="th-TH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Table </a:t>
            </a:r>
            <a:r>
              <a:rPr lang="en-US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Space</a:t>
            </a:r>
            <a:r>
              <a:rPr lang="th-TH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en-US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File,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 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 ,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Schema, Index, View 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Synonym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95686"/>
            <a:ext cx="1296144" cy="1224136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853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11g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 altLang="ko-KR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ทำความรู้จักกับ </a:t>
            </a:r>
            <a:r>
              <a:rPr lang="en-US" altLang="ko-KR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11g</a:t>
            </a:r>
            <a:endParaRPr lang="ko-KR" alt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95686"/>
            <a:ext cx="1296144" cy="1224136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9592" y="1203631"/>
            <a:ext cx="864096" cy="1188088"/>
            <a:chOff x="2391994" y="1635646"/>
            <a:chExt cx="805454" cy="1584088"/>
          </a:xfrm>
        </p:grpSpPr>
        <p:sp>
          <p:nvSpPr>
            <p:cNvPr id="4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35696" y="1254603"/>
            <a:ext cx="290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Table</a:t>
            </a:r>
            <a:r>
              <a:rPr lang="th-TH" b="1" dirty="0" smtClean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 smtClean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space</a:t>
            </a:r>
            <a:endParaRPr lang="ko-KR" altLang="en-US" b="1" dirty="0">
              <a:solidFill>
                <a:srgbClr val="A4B4E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7080" y="1246379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01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68951" y="1203598"/>
            <a:ext cx="864096" cy="1188088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3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05054" y="1254603"/>
            <a:ext cx="2799393" cy="646331"/>
            <a:chOff x="496119" y="2469560"/>
            <a:chExt cx="1752190" cy="646331"/>
          </a:xfrm>
          <a:noFill/>
        </p:grpSpPr>
        <p:sp>
          <p:nvSpPr>
            <p:cNvPr id="16" name="TextBox 15"/>
            <p:cNvSpPr txBox="1"/>
            <p:nvPr/>
          </p:nvSpPr>
          <p:spPr>
            <a:xfrm>
              <a:off x="496119" y="2724641"/>
              <a:ext cx="175219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6119" y="2469560"/>
              <a:ext cx="1752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th-TH" b="1" dirty="0">
                  <a:solidFill>
                    <a:srgbClr val="9AD3E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 </a:t>
              </a:r>
              <a:r>
                <a:rPr lang="en-US" b="1" dirty="0">
                  <a:solidFill>
                    <a:srgbClr val="9AD3E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Table Space</a:t>
              </a:r>
              <a:r>
                <a:rPr lang="th-TH" b="1" dirty="0">
                  <a:solidFill>
                    <a:srgbClr val="9AD3E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และ </a:t>
              </a:r>
              <a:r>
                <a:rPr lang="en-US" b="1" dirty="0">
                  <a:solidFill>
                    <a:srgbClr val="9AD3E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Data File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946439" y="1246346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02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2" name="Group 18"/>
          <p:cNvGrpSpPr/>
          <p:nvPr/>
        </p:nvGrpSpPr>
        <p:grpSpPr>
          <a:xfrm>
            <a:off x="899592" y="2895808"/>
            <a:ext cx="864096" cy="1188088"/>
            <a:chOff x="2391994" y="1635646"/>
            <a:chExt cx="805454" cy="1584088"/>
          </a:xfrm>
          <a:solidFill>
            <a:srgbClr val="F8B2A3"/>
          </a:solidFill>
        </p:grpSpPr>
        <p:sp>
          <p:nvSpPr>
            <p:cNvPr id="23" name="Rectangle 19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Isosceles Triangle 20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9" name="TextBox 23"/>
          <p:cNvSpPr txBox="1"/>
          <p:nvPr/>
        </p:nvSpPr>
        <p:spPr>
          <a:xfrm>
            <a:off x="1835696" y="2946813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 ,</a:t>
            </a:r>
            <a:r>
              <a:rPr lang="th-TH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Schema, Index, View </a:t>
            </a:r>
            <a:r>
              <a:rPr lang="th-TH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Synonym</a:t>
            </a:r>
          </a:p>
          <a:p>
            <a:pPr>
              <a:defRPr/>
            </a:pPr>
            <a:endParaRPr lang="en-US" b="1" dirty="0">
              <a:solidFill>
                <a:srgbClr val="F8B2A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977080" y="2938556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03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57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023827" y="584477"/>
            <a:ext cx="2952330" cy="260639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Table Space </a:t>
            </a:r>
            <a:r>
              <a:rPr lang="th-TH" altLang="ko-KR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altLang="ko-KR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Data File</a:t>
            </a:r>
            <a:endParaRPr lang="en-US" altLang="ko-KR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11510"/>
            <a:ext cx="9144000" cy="288032"/>
          </a:xfrm>
        </p:spPr>
        <p:txBody>
          <a:bodyPr/>
          <a:lstStyle/>
          <a:p>
            <a:r>
              <a:rPr lang="en-US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Table</a:t>
            </a:r>
            <a:r>
              <a:rPr lang="th-TH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space</a:t>
            </a:r>
            <a:endParaRPr lang="ko-KR" altLang="en-US" sz="1800" b="1" dirty="0">
              <a:solidFill>
                <a:srgbClr val="A4B4E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7504" y="3075806"/>
            <a:ext cx="878497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Table</a:t>
            </a:r>
            <a:r>
              <a:rPr lang="th-TH" sz="1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3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space </a:t>
            </a:r>
            <a:r>
              <a:rPr lang="en-US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เป็นพื้นที่เก็บตารางในระดับ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Logical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en-US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Table</a:t>
            </a:r>
            <a:r>
              <a:rPr lang="th-TH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space</a:t>
            </a:r>
            <a:r>
              <a:rPr lang="th-TH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จะมาจาก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เดียว แต่จะมีหลาย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files</a:t>
            </a:r>
          </a:p>
          <a:p>
            <a:r>
              <a:rPr lang="en-US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Segment :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 Object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ที่ต้องมีการจองพื้นที่ก่อน ภายใน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Segment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ประกอบด้วยกลุ่มของ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Extents</a:t>
            </a:r>
          </a:p>
          <a:p>
            <a:r>
              <a:rPr lang="en-US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Extents :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เป็นการจองพื้นที่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Segment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โดนคิดเป็น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Unit</a:t>
            </a:r>
          </a:p>
          <a:p>
            <a:r>
              <a:rPr lang="en-US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Block :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เป็นหน่วยที่เล็กที่สุดในการเก็บข้อมูลมีขนาดเป็นตัวคูณของ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OS Block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4KB , 8 KB</a:t>
            </a:r>
          </a:p>
          <a:p>
            <a:r>
              <a:rPr lang="en-US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File :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เป็นพื้นที่เก็บตารางในระดับ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Physical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โดยเมื่อ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file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เต็มสามารถ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add data file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</a:t>
            </a:r>
            <a:r>
              <a:rPr lang="th-TH" sz="1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</a:p>
          <a:p>
            <a:r>
              <a:rPr lang="th-TH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 </a:t>
            </a:r>
            <a:r>
              <a:rPr lang="en-US" sz="13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Tablespace</a:t>
            </a:r>
            <a:endParaRPr lang="en-US" sz="1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Permanent </a:t>
            </a:r>
            <a:r>
              <a:rPr lang="en-US" sz="13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Tablespace</a:t>
            </a:r>
            <a:r>
              <a:rPr lang="en-US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Table, Index</a:t>
            </a:r>
          </a:p>
          <a:p>
            <a:pPr lvl="0"/>
            <a:r>
              <a:rPr lang="en-US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Temporary </a:t>
            </a:r>
            <a:r>
              <a:rPr lang="en-US" sz="13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Tablespace</a:t>
            </a:r>
            <a:r>
              <a:rPr lang="en-US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เก็บข้อมูลชั่วคราว ข้อมูลนี้อาจเกิดจากการใช้</a:t>
            </a:r>
            <a:r>
              <a:rPr lang="th-TH" sz="13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คําสั่งเรียงลําดับ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ข้อมูลเป็นต้น</a:t>
            </a:r>
            <a:endParaRPr lang="en-US" sz="1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Undo </a:t>
            </a:r>
            <a:r>
              <a:rPr lang="en-US" sz="13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Tablespace</a:t>
            </a:r>
            <a:r>
              <a:rPr lang="en-US" sz="1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เก็บค่าฐานข้อมูลก่อนที่จะมีการเปลี่ยนแปลง เพื่อใช้ในการ </a:t>
            </a:r>
            <a:r>
              <a:rPr lang="en-US" sz="1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Rollback</a:t>
            </a:r>
          </a:p>
          <a:p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75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 Space </a:t>
            </a: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 Data </a:t>
            </a:r>
            <a:r>
              <a:rPr lang="en-US" altLang="ko-KR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File</a:t>
            </a:r>
            <a:endParaRPr lang="en-US" altLang="ko-KR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pPr>
              <a:defRPr/>
            </a:pPr>
            <a:r>
              <a:rPr lang="th-TH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Table Space</a:t>
            </a:r>
            <a:r>
              <a:rPr lang="th-TH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en-US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File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1331" y="633583"/>
            <a:ext cx="7037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 Space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Enterprise Management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&gt; Sever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จากนั้นเลือก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Table spaces &gt;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Create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02915" y="663538"/>
            <a:ext cx="4572000" cy="10879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 Space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ที่ช่อง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Name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จากนั้นกดปุ่ม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Add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เพื่อสร้าง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file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2" name="Picture 37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1131590"/>
            <a:ext cx="3752597" cy="3009576"/>
          </a:xfrm>
          <a:prstGeom prst="rect">
            <a:avLst/>
          </a:prstGeom>
        </p:spPr>
      </p:pic>
      <p:pic>
        <p:nvPicPr>
          <p:cNvPr id="13" name="Picture 40"/>
          <p:cNvPicPr/>
          <p:nvPr/>
        </p:nvPicPr>
        <p:blipFill>
          <a:blip r:embed="rId4"/>
          <a:stretch>
            <a:fillRect/>
          </a:stretch>
        </p:blipFill>
        <p:spPr>
          <a:xfrm>
            <a:off x="258737" y="2636378"/>
            <a:ext cx="4457279" cy="2257425"/>
          </a:xfrm>
          <a:prstGeom prst="rect">
            <a:avLst/>
          </a:prstGeom>
        </p:spPr>
      </p:pic>
      <p:pic>
        <p:nvPicPr>
          <p:cNvPr id="14" name="Picture 42"/>
          <p:cNvPicPr/>
          <p:nvPr/>
        </p:nvPicPr>
        <p:blipFill>
          <a:blip r:embed="rId5"/>
          <a:stretch>
            <a:fillRect/>
          </a:stretch>
        </p:blipFill>
        <p:spPr>
          <a:xfrm>
            <a:off x="4744386" y="1032917"/>
            <a:ext cx="4089058" cy="2396241"/>
          </a:xfrm>
          <a:prstGeom prst="rect">
            <a:avLst/>
          </a:prstGeom>
        </p:spPr>
      </p:pic>
      <p:sp>
        <p:nvSpPr>
          <p:cNvPr id="15" name="Right Arrow 44"/>
          <p:cNvSpPr/>
          <p:nvPr/>
        </p:nvSpPr>
        <p:spPr>
          <a:xfrm>
            <a:off x="8316416" y="3075806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ight Arrow 44"/>
          <p:cNvSpPr/>
          <p:nvPr/>
        </p:nvSpPr>
        <p:spPr>
          <a:xfrm>
            <a:off x="4125663" y="3075806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5"/>
          <p:cNvPicPr/>
          <p:nvPr/>
        </p:nvPicPr>
        <p:blipFill>
          <a:blip r:embed="rId3"/>
          <a:stretch>
            <a:fillRect/>
          </a:stretch>
        </p:blipFill>
        <p:spPr>
          <a:xfrm>
            <a:off x="102246" y="972137"/>
            <a:ext cx="4023417" cy="209867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 Space </a:t>
            </a: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 Data </a:t>
            </a:r>
            <a:r>
              <a:rPr lang="en-US" altLang="ko-KR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File</a:t>
            </a:r>
            <a:endParaRPr lang="en-US" altLang="ko-KR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pPr>
              <a:defRPr/>
            </a:pPr>
            <a:r>
              <a:rPr lang="th-TH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Table Space</a:t>
            </a:r>
            <a:r>
              <a:rPr lang="th-TH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en-US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File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1331" y="633583"/>
            <a:ext cx="7037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กรอกข้อมูล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file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Continue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02915" y="663538"/>
            <a:ext cx="4572000" cy="11109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4. </a:t>
            </a:r>
            <a:r>
              <a:rPr lang="th-TH" sz="16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แท็ป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Storage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&gt;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6" name="Right Arrow 44"/>
          <p:cNvSpPr/>
          <p:nvPr/>
        </p:nvSpPr>
        <p:spPr>
          <a:xfrm rot="16200000">
            <a:off x="3825252" y="1259229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7" name="Picture 47"/>
          <p:cNvPicPr/>
          <p:nvPr/>
        </p:nvPicPr>
        <p:blipFill>
          <a:blip r:embed="rId4"/>
          <a:stretch>
            <a:fillRect/>
          </a:stretch>
        </p:blipFill>
        <p:spPr>
          <a:xfrm>
            <a:off x="4502915" y="1002092"/>
            <a:ext cx="4461573" cy="2068720"/>
          </a:xfrm>
          <a:prstGeom prst="rect">
            <a:avLst/>
          </a:prstGeom>
        </p:spPr>
      </p:pic>
      <p:sp>
        <p:nvSpPr>
          <p:cNvPr id="18" name="Right Arrow 44"/>
          <p:cNvSpPr/>
          <p:nvPr/>
        </p:nvSpPr>
        <p:spPr>
          <a:xfrm rot="16200000">
            <a:off x="8758334" y="1298848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3521" y="3003798"/>
            <a:ext cx="2839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5. </a:t>
            </a:r>
            <a:r>
              <a:rPr lang="th-TH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เมื่อ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ต้องการลบ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Table space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กดที่ปุ่ม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Delete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Picture 51"/>
          <p:cNvPicPr/>
          <p:nvPr/>
        </p:nvPicPr>
        <p:blipFill>
          <a:blip r:embed="rId5"/>
          <a:stretch>
            <a:fillRect/>
          </a:stretch>
        </p:blipFill>
        <p:spPr>
          <a:xfrm>
            <a:off x="102246" y="3356897"/>
            <a:ext cx="4104456" cy="1656184"/>
          </a:xfrm>
          <a:prstGeom prst="rect">
            <a:avLst/>
          </a:prstGeom>
        </p:spPr>
      </p:pic>
      <p:sp>
        <p:nvSpPr>
          <p:cNvPr id="20" name="Right Arrow 44"/>
          <p:cNvSpPr/>
          <p:nvPr/>
        </p:nvSpPr>
        <p:spPr>
          <a:xfrm rot="16200000">
            <a:off x="804342" y="4539208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3"/>
          <p:cNvPicPr/>
          <p:nvPr/>
        </p:nvPicPr>
        <p:blipFill>
          <a:blip r:embed="rId3"/>
          <a:stretch>
            <a:fillRect/>
          </a:stretch>
        </p:blipFill>
        <p:spPr>
          <a:xfrm>
            <a:off x="171331" y="1563638"/>
            <a:ext cx="4616693" cy="208823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 Space </a:t>
            </a: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 Data </a:t>
            </a:r>
            <a:r>
              <a:rPr lang="en-US" altLang="ko-KR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File</a:t>
            </a:r>
            <a:endParaRPr lang="en-US" altLang="ko-KR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pPr>
              <a:defRPr/>
            </a:pP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 ,</a:t>
            </a: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Schema, Index, View </a:t>
            </a: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Synonym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1331" y="633583"/>
            <a:ext cx="70377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User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Schema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จะใช้ชื่อเหมือนกันโดย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Schema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เป็นที่เก็บ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Object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 ที่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User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คนนั้นเป็นเจ้าของ เช่น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table, view, index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</a:p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User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 Sever &gt; Security &gt;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User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&gt; Create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ight Arrow 44"/>
          <p:cNvSpPr/>
          <p:nvPr/>
        </p:nvSpPr>
        <p:spPr>
          <a:xfrm>
            <a:off x="3347864" y="2859782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4" name="Picture 55"/>
          <p:cNvPicPr/>
          <p:nvPr/>
        </p:nvPicPr>
        <p:blipFill>
          <a:blip r:embed="rId4"/>
          <a:stretch>
            <a:fillRect/>
          </a:stretch>
        </p:blipFill>
        <p:spPr>
          <a:xfrm>
            <a:off x="171331" y="3097907"/>
            <a:ext cx="4904725" cy="1850107"/>
          </a:xfrm>
          <a:prstGeom prst="rect">
            <a:avLst/>
          </a:prstGeom>
        </p:spPr>
      </p:pic>
      <p:sp>
        <p:nvSpPr>
          <p:cNvPr id="15" name="Right Arrow 44"/>
          <p:cNvSpPr/>
          <p:nvPr/>
        </p:nvSpPr>
        <p:spPr>
          <a:xfrm>
            <a:off x="4427984" y="3770932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1" name="Picture 57"/>
          <p:cNvPicPr/>
          <p:nvPr/>
        </p:nvPicPr>
        <p:blipFill>
          <a:blip r:embed="rId5"/>
          <a:stretch>
            <a:fillRect/>
          </a:stretch>
        </p:blipFill>
        <p:spPr>
          <a:xfrm>
            <a:off x="5184315" y="1298127"/>
            <a:ext cx="3895589" cy="2247900"/>
          </a:xfrm>
          <a:prstGeom prst="rect">
            <a:avLst/>
          </a:prstGeom>
        </p:spPr>
      </p:pic>
      <p:sp>
        <p:nvSpPr>
          <p:cNvPr id="22" name="Right Arrow 44"/>
          <p:cNvSpPr/>
          <p:nvPr/>
        </p:nvSpPr>
        <p:spPr>
          <a:xfrm rot="16200000">
            <a:off x="8818537" y="1655805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076056" y="3536654"/>
            <a:ext cx="406794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Tab Object Privileges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สามารถเพิ่มสิทธิ์ให้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User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นี้เพื่อดำเนินการกับ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Object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Schema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อื่นได้ </a:t>
            </a:r>
            <a:endParaRPr lang="en-US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3" name="Right Arrow 44"/>
          <p:cNvSpPr/>
          <p:nvPr/>
        </p:nvSpPr>
        <p:spPr>
          <a:xfrm rot="16200000">
            <a:off x="5834153" y="1711376"/>
            <a:ext cx="306107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1"/>
          <p:cNvPicPr/>
          <p:nvPr/>
        </p:nvPicPr>
        <p:blipFill>
          <a:blip r:embed="rId3"/>
          <a:stretch>
            <a:fillRect/>
          </a:stretch>
        </p:blipFill>
        <p:spPr>
          <a:xfrm>
            <a:off x="1876425" y="2159099"/>
            <a:ext cx="4279751" cy="286092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 Space </a:t>
            </a: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 Data </a:t>
            </a:r>
            <a:r>
              <a:rPr lang="en-US" altLang="ko-KR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File</a:t>
            </a:r>
            <a:endParaRPr lang="en-US" altLang="ko-KR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pPr>
              <a:defRPr/>
            </a:pP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 ,</a:t>
            </a: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Schema, Index, View </a:t>
            </a: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Synonym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1331" y="633583"/>
            <a:ext cx="70377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System Privileges :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สิทธิ์ที่อนุญาตให้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User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ทำในระบบ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System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สิทธิ์ในการติดต่อฐานข้อมูล สิทธิ์ในการสร้าง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Object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 ในฐานข้อมูล เป็นต้น  ( สิทธิ์นี้เมื่อมีการถอน คนที่ถูกให้สิทธิ์ต่อจะไม่ถูกถอนไปด้วย ) 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Object Privileges :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สิทธิ์ที่อนุญาตให้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User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ทำงานกับ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Object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 ในฐานข้อมูล ( สิทธิ์นี้เมื่อมีการถอน คนที่ถูกให้สิทธิ์ต่อจะถูกถอนไปด้วย ) 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Role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คือกลุ่มของ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User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ที่มีบทบาทที่คล้ายกันโดย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DBA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เป็นผู้กำหนดกลุ่มของ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Privileges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Role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 เพื่อลดภาระในการกำหนดสิทธิ์ หรือยกเลิกสิทธ์ และเพิ่มประสิทธิภาพให้กับฐานข้อมูล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68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3"/>
          <p:cNvPicPr/>
          <p:nvPr/>
        </p:nvPicPr>
        <p:blipFill>
          <a:blip r:embed="rId3"/>
          <a:stretch>
            <a:fillRect/>
          </a:stretch>
        </p:blipFill>
        <p:spPr>
          <a:xfrm>
            <a:off x="2706573" y="2748627"/>
            <a:ext cx="3459807" cy="1656126"/>
          </a:xfrm>
          <a:prstGeom prst="rect">
            <a:avLst/>
          </a:prstGeom>
        </p:spPr>
      </p:pic>
      <p:pic>
        <p:nvPicPr>
          <p:cNvPr id="17" name="Picture 62"/>
          <p:cNvPicPr/>
          <p:nvPr/>
        </p:nvPicPr>
        <p:blipFill>
          <a:blip r:embed="rId4"/>
          <a:stretch>
            <a:fillRect/>
          </a:stretch>
        </p:blipFill>
        <p:spPr>
          <a:xfrm>
            <a:off x="171331" y="1196464"/>
            <a:ext cx="5713797" cy="159131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 Space </a:t>
            </a: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 Data </a:t>
            </a:r>
            <a:r>
              <a:rPr lang="en-US" altLang="ko-KR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File</a:t>
            </a:r>
            <a:endParaRPr lang="en-US" altLang="ko-KR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pPr>
              <a:defRPr/>
            </a:pP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 ,</a:t>
            </a: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Schema, Index, View </a:t>
            </a: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Synonym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1331" y="633583"/>
            <a:ext cx="70377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สามารถเพิ่ม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Role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ให้กับ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User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ได้โดยเลือกที่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Roles</a:t>
            </a:r>
          </a:p>
          <a:p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Profile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policy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บังคับเรื่อง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password  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วันหมดอายุ จำนวนการคีย์ผิด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ight Arrow 44"/>
          <p:cNvSpPr/>
          <p:nvPr/>
        </p:nvSpPr>
        <p:spPr>
          <a:xfrm rot="16200000">
            <a:off x="710233" y="1806327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6385230" y="461743"/>
            <a:ext cx="2414714" cy="2559672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20166" y="2591519"/>
            <a:ext cx="2867658" cy="2782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กฎ</a:t>
            </a:r>
            <a:r>
              <a:rPr lang="th-TH" sz="1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การตั้งชื่อใน </a:t>
            </a:r>
            <a:r>
              <a:rPr lang="en-US" sz="1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Oracle</a:t>
            </a:r>
            <a:endParaRPr lang="en-US" sz="14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ตั้ง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ชื่อ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Database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ใช้ตัวอักษรได้ไม่เกิน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8 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ตัว</a:t>
            </a:r>
            <a:endParaRPr lang="en-US" sz="14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ชื่อ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Object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Schema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ใช้ตัวอักษรได้ไม่เกิน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30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ตัว แต่ละ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Object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จะตั้งชื่อซ้ำกันไม่ได้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สัญลักษณ์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พิเศษใช้ได้เฉพาะ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_  $  </a:t>
            </a: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#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h-TH" sz="14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1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สร้าง </a:t>
            </a:r>
            <a:r>
              <a:rPr lang="en-US" sz="1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Table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เลือก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Tab “Schema” &gt; Database Objects &gt; </a:t>
            </a: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Tables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&gt; Create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0" name="Right Arrow 44"/>
          <p:cNvSpPr/>
          <p:nvPr/>
        </p:nvSpPr>
        <p:spPr>
          <a:xfrm>
            <a:off x="5638141" y="3796853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1" name="Picture 63"/>
          <p:cNvPicPr/>
          <p:nvPr/>
        </p:nvPicPr>
        <p:blipFill>
          <a:blip r:embed="rId6"/>
          <a:stretch>
            <a:fillRect/>
          </a:stretch>
        </p:blipFill>
        <p:spPr>
          <a:xfrm>
            <a:off x="6166380" y="3363838"/>
            <a:ext cx="2867658" cy="146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7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 Space </a:t>
            </a: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 Data </a:t>
            </a:r>
            <a:r>
              <a:rPr lang="en-US" altLang="ko-KR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File</a:t>
            </a:r>
            <a:endParaRPr lang="en-US" altLang="ko-KR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pPr>
              <a:defRPr/>
            </a:pP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 ,</a:t>
            </a: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Schema, Index, View </a:t>
            </a: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Synonym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1331" y="633583"/>
            <a:ext cx="70377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Constraint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มีการกำหนด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Primary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Key</a:t>
            </a:r>
          </a:p>
          <a:p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96"/>
          <p:cNvPicPr/>
          <p:nvPr/>
        </p:nvPicPr>
        <p:blipFill>
          <a:blip r:embed="rId3"/>
          <a:stretch>
            <a:fillRect/>
          </a:stretch>
        </p:blipFill>
        <p:spPr>
          <a:xfrm>
            <a:off x="171331" y="961879"/>
            <a:ext cx="3960440" cy="3024336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4354867" y="777343"/>
            <a:ext cx="3663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Insert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ข้อมูลลงในตาราง </a:t>
            </a:r>
            <a:r>
              <a:rPr lang="th-TH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สามารถ </a:t>
            </a:r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Insert </a:t>
            </a:r>
            <a:r>
              <a:rPr lang="th-TH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ข้อมูลได้ผ่านทาง </a:t>
            </a:r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CMD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98"/>
          <p:cNvPicPr/>
          <p:nvPr/>
        </p:nvPicPr>
        <p:blipFill>
          <a:blip r:embed="rId4"/>
          <a:stretch>
            <a:fillRect/>
          </a:stretch>
        </p:blipFill>
        <p:spPr>
          <a:xfrm>
            <a:off x="4283968" y="1115897"/>
            <a:ext cx="4536504" cy="142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8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3347864" y="736438"/>
            <a:ext cx="5695950" cy="21564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 Space </a:t>
            </a: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 Data </a:t>
            </a:r>
            <a:r>
              <a:rPr lang="en-US" altLang="ko-KR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File</a:t>
            </a:r>
            <a:endParaRPr lang="en-US" altLang="ko-KR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pPr>
              <a:defRPr/>
            </a:pP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 ,</a:t>
            </a: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Schema, Index, View </a:t>
            </a: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Synonym</a:t>
            </a:r>
          </a:p>
        </p:txBody>
      </p:sp>
      <p:sp>
        <p:nvSpPr>
          <p:cNvPr id="22" name="Right Arrow 44"/>
          <p:cNvSpPr/>
          <p:nvPr/>
        </p:nvSpPr>
        <p:spPr>
          <a:xfrm rot="16200000">
            <a:off x="7190953" y="1154832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7503" y="626502"/>
            <a:ext cx="3254463" cy="274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3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Index : </a:t>
            </a:r>
            <a:r>
              <a:rPr lang="th-TH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 </a:t>
            </a:r>
            <a:r>
              <a:rPr lang="en-US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Object </a:t>
            </a:r>
            <a:r>
              <a:rPr lang="th-TH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ที่ทำให้ </a:t>
            </a:r>
            <a:r>
              <a:rPr lang="en-US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Oracle Database </a:t>
            </a:r>
            <a:r>
              <a:rPr lang="th-TH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ค้นหาข้อมูลได้เร็วขึ้น การค้นหาข้อมูลจะกระโดดไปที่ตำแหน่งข้อมูลได้เลย โดยไม่ต้องทำการค้นหาทุกแถว ควรสร้าง </a:t>
            </a:r>
            <a:r>
              <a:rPr lang="en-US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Index </a:t>
            </a:r>
            <a:r>
              <a:rPr lang="th-TH" sz="13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เมื่อ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3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lang="en-US" sz="13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Column </a:t>
            </a:r>
            <a:r>
              <a:rPr lang="th-TH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 </a:t>
            </a:r>
            <a:r>
              <a:rPr lang="en-US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Range </a:t>
            </a:r>
            <a:r>
              <a:rPr lang="th-TH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ของข้อมูล</a:t>
            </a:r>
            <a:r>
              <a:rPr lang="th-TH" sz="13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กว้าง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3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en-US" sz="13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Column </a:t>
            </a:r>
            <a:r>
              <a:rPr lang="th-TH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มีค่า </a:t>
            </a:r>
            <a:r>
              <a:rPr lang="en-US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Null </a:t>
            </a:r>
            <a:r>
              <a:rPr lang="th-TH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เป็นจำนวนมาก</a:t>
            </a:r>
            <a:endParaRPr lang="en-US" sz="13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th-TH" sz="13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en-US" sz="13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Column </a:t>
            </a:r>
            <a:r>
              <a:rPr lang="th-TH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มีการใช้เงื่อนไข </a:t>
            </a:r>
            <a:r>
              <a:rPr lang="en-US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where </a:t>
            </a:r>
            <a:r>
              <a:rPr lang="th-TH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บ่อย ๆ หรือเป็น </a:t>
            </a:r>
            <a:r>
              <a:rPr lang="en-US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Column </a:t>
            </a:r>
            <a:r>
              <a:rPr lang="th-TH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ที่มีการ </a:t>
            </a:r>
            <a:r>
              <a:rPr lang="en-US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Join Table </a:t>
            </a:r>
            <a:r>
              <a:rPr lang="th-TH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บ่อยๆ</a:t>
            </a:r>
            <a:endParaRPr lang="en-US" sz="13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ไม่ควรสร้าง </a:t>
            </a:r>
            <a:r>
              <a:rPr lang="en-US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Index </a:t>
            </a:r>
            <a:r>
              <a:rPr lang="th-TH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บน </a:t>
            </a:r>
            <a:r>
              <a:rPr lang="en-US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Table </a:t>
            </a:r>
            <a:r>
              <a:rPr lang="th-TH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ที่มีการ </a:t>
            </a:r>
            <a:r>
              <a:rPr lang="en-US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Update </a:t>
            </a:r>
            <a:r>
              <a:rPr lang="th-TH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บ่อยเนื่องจากไม่ทำให้ประสิทธิภาพในการค้นหาเร็ว</a:t>
            </a:r>
            <a:r>
              <a:rPr lang="th-TH" sz="13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ขึ้น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3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</a:t>
            </a:r>
            <a:r>
              <a:rPr lang="th-TH" sz="13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สร้าง </a:t>
            </a:r>
            <a:r>
              <a:rPr lang="en-US" sz="13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Index </a:t>
            </a:r>
            <a:r>
              <a:rPr lang="th-TH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เลือก </a:t>
            </a:r>
            <a:r>
              <a:rPr lang="en-US" sz="13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Tab Schema &gt; Database Objects &gt; Table</a:t>
            </a:r>
            <a:endParaRPr lang="en-US" sz="13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6" name="Picture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125225" y="3372124"/>
            <a:ext cx="3960440" cy="1647897"/>
          </a:xfrm>
          <a:prstGeom prst="rect">
            <a:avLst/>
          </a:prstGeom>
        </p:spPr>
      </p:pic>
      <p:pic>
        <p:nvPicPr>
          <p:cNvPr id="21" name="Picture 102"/>
          <p:cNvPicPr/>
          <p:nvPr/>
        </p:nvPicPr>
        <p:blipFill>
          <a:blip r:embed="rId5"/>
          <a:stretch>
            <a:fillRect/>
          </a:stretch>
        </p:blipFill>
        <p:spPr>
          <a:xfrm>
            <a:off x="4228953" y="3147814"/>
            <a:ext cx="4896544" cy="174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 Space </a:t>
            </a: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 Data </a:t>
            </a:r>
            <a:r>
              <a:rPr lang="en-US" altLang="ko-KR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File</a:t>
            </a:r>
            <a:endParaRPr lang="en-US" altLang="ko-KR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pPr>
              <a:defRPr/>
            </a:pP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 ,</a:t>
            </a: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Schema, Index, View </a:t>
            </a: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Synonym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3507" y="924722"/>
            <a:ext cx="88569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View :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เป็นโครงสร้างข้อมูลจาก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สร้างจากรูปแบบคำสั่ง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Select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เป็นข้อมูลที่มีการเรียกใช้บ่อย 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View</a:t>
            </a:r>
          </a:p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 Schema &gt; Database Objects &gt; Views</a:t>
            </a:r>
          </a:p>
        </p:txBody>
      </p:sp>
      <p:pic>
        <p:nvPicPr>
          <p:cNvPr id="9" name="Picture 103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1851670"/>
            <a:ext cx="5400600" cy="1710640"/>
          </a:xfrm>
          <a:prstGeom prst="rect">
            <a:avLst/>
          </a:prstGeom>
        </p:spPr>
      </p:pic>
      <p:pic>
        <p:nvPicPr>
          <p:cNvPr id="10" name="Picture 104"/>
          <p:cNvPicPr/>
          <p:nvPr/>
        </p:nvPicPr>
        <p:blipFill>
          <a:blip r:embed="rId4"/>
          <a:stretch>
            <a:fillRect/>
          </a:stretch>
        </p:blipFill>
        <p:spPr>
          <a:xfrm>
            <a:off x="4355976" y="3147814"/>
            <a:ext cx="4320480" cy="1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11g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th-TH" altLang="ko-KR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ทำความรู้จักกับ </a:t>
            </a:r>
            <a:r>
              <a:rPr lang="en-US" altLang="ko-KR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11g</a:t>
            </a:r>
            <a:endParaRPr lang="ko-KR" alt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7080" y="1564253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1082352" y="2992709"/>
            <a:ext cx="69792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Oracle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Database </a:t>
            </a:r>
            <a:r>
              <a:rPr lang="th-TH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เป็นฐานข้อมูลเดียวที่ออกแบบเป็นพิเศษ</a:t>
            </a:r>
            <a:r>
              <a:rPr lang="th-TH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สำหรับกริดคอมพิวติ้ง</a:t>
            </a:r>
            <a:r>
              <a:rPr lang="th-TH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Grid Computing) </a:t>
            </a:r>
            <a:r>
              <a:rPr lang="th-TH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และด้วยรีลีสล่าสุด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11g </a:t>
            </a:r>
            <a:r>
              <a:rPr lang="th-TH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ช่วย</a:t>
            </a:r>
            <a:r>
              <a:rPr lang="th-TH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เพิ่มความสะดวกในการบริหารจัดการข้อมูลภายในองค์กร ทั้งยังช่วยให้ลูกค้าเข้าใจเกี่ยวกับธุรกิจได้มากขึ้นและสร้างสรรค์นวัตกรรมได้รวดเร็วขึ้น โดย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11g </a:t>
            </a:r>
            <a:r>
              <a:rPr lang="th-TH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มีคุณสมบัติที่เหนือกว่าทั้งในแง่ของประสิทธิภาพ ความยืดหยุ่นในการปรับขนาด ความพร้อมใช้งาน ความปลอดภัย และความสะดวกในการจัดการ บน</a:t>
            </a:r>
            <a:r>
              <a:rPr lang="th-TH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ระบบกริดรา</a:t>
            </a:r>
            <a:r>
              <a:rPr lang="th-TH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คาประหยัดซึ่งประกอบด้วยสตอเรจและเซิร์ฟเวอร์มาตรฐานอุตสาหกรรม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11g </a:t>
            </a:r>
            <a:r>
              <a:rPr lang="th-TH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สามารถติดตั้งได้อย่างมีประสิทธิภาพบนทุกระบบ </a:t>
            </a:r>
            <a:r>
              <a:rPr lang="th-TH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ตั้งแต่เบ</a:t>
            </a:r>
            <a:r>
              <a:rPr lang="th-TH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ลดเซิร์ฟเวอร์ขนาดเล็ก ไปจนถึงเซิร์ฟเวอร์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SMP </a:t>
            </a:r>
            <a:r>
              <a:rPr lang="th-TH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ที่มีขนาดใหญ่ที่สุด รวม</a:t>
            </a:r>
            <a:r>
              <a:rPr lang="th-TH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ถึงคลัสเตอร์</a:t>
            </a:r>
            <a:r>
              <a:rPr lang="th-TH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ทุกขนาด โดยประกอบด้วยความสามารถด้านการจัดการแบบอัตโนมัติเพื่อการดำเนินการที่สะดวกง่ายดายและประหยัดค่าใช้จ่าย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 11g </a:t>
            </a:r>
            <a:r>
              <a:rPr lang="th-TH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มีความสามารถที่โดดเด่นในการจัดการข้อมูลทั้งหมด ตั้งแต่ข้อมูลธุรกิจแบบเก่า ไปจนถึงข้อมูล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XML </a:t>
            </a:r>
            <a:r>
              <a:rPr lang="th-TH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และข้อมูลเชิงพื้นที่ 3 มิติ จึงนับเป็นทางเลือกที่เหมาะสมที่สุดสำหรับการ</a:t>
            </a:r>
            <a:r>
              <a:rPr lang="th-TH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ประมวลผลท</a:t>
            </a:r>
            <a:r>
              <a:rPr lang="th-TH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ราน</a:t>
            </a:r>
            <a:r>
              <a:rPr lang="th-TH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แซคชั่น</a:t>
            </a:r>
            <a:r>
              <a:rPr lang="th-TH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ระบบคลังข้อมูล และการจัดการคอน</a:t>
            </a:r>
            <a:r>
              <a:rPr lang="th-TH" altLang="ko-KR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เทนต์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24" y="987574"/>
            <a:ext cx="342895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3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 Space </a:t>
            </a:r>
            <a:r>
              <a:rPr lang="th-TH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altLang="ko-KR" dirty="0">
                <a:latin typeface="TH SarabunPSK" panose="020B0500040200020003" pitchFamily="34" charset="-34"/>
                <a:cs typeface="TH SarabunPSK" panose="020B0500040200020003" pitchFamily="34" charset="-34"/>
              </a:rPr>
              <a:t> Data </a:t>
            </a:r>
            <a:r>
              <a:rPr lang="en-US" altLang="ko-KR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File</a:t>
            </a:r>
            <a:endParaRPr lang="en-US" altLang="ko-KR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pPr>
              <a:defRPr/>
            </a:pP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 </a:t>
            </a:r>
            <a:r>
              <a:rPr lang="en-US" sz="1800" b="1" dirty="0" smtClean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1800" b="1" dirty="0" smtClean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smtClean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Schema, Index, View </a:t>
            </a:r>
            <a:r>
              <a:rPr lang="th-TH" sz="1800" b="1" dirty="0" smtClean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1800" b="1" dirty="0" smtClean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Synonym</a:t>
            </a:r>
            <a:endParaRPr lang="en-US" sz="1800" b="1" dirty="0">
              <a:solidFill>
                <a:srgbClr val="F8B2A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7503" y="626502"/>
            <a:ext cx="8856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 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Synonym</a:t>
            </a:r>
          </a:p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 Schema &gt; Database Objects &gt; Synonyms</a:t>
            </a:r>
          </a:p>
        </p:txBody>
      </p:sp>
      <p:pic>
        <p:nvPicPr>
          <p:cNvPr id="8" name="Picture 109"/>
          <p:cNvPicPr/>
          <p:nvPr/>
        </p:nvPicPr>
        <p:blipFill>
          <a:blip r:embed="rId3"/>
          <a:stretch>
            <a:fillRect/>
          </a:stretch>
        </p:blipFill>
        <p:spPr>
          <a:xfrm>
            <a:off x="148249" y="1149722"/>
            <a:ext cx="5647887" cy="1638029"/>
          </a:xfrm>
          <a:prstGeom prst="rect">
            <a:avLst/>
          </a:prstGeom>
        </p:spPr>
      </p:pic>
      <p:pic>
        <p:nvPicPr>
          <p:cNvPr id="11" name="Picture 110"/>
          <p:cNvPicPr/>
          <p:nvPr/>
        </p:nvPicPr>
        <p:blipFill>
          <a:blip r:embed="rId4"/>
          <a:stretch>
            <a:fillRect/>
          </a:stretch>
        </p:blipFill>
        <p:spPr>
          <a:xfrm>
            <a:off x="3275855" y="2787751"/>
            <a:ext cx="5688633" cy="194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51920" y="2283718"/>
            <a:ext cx="4930200" cy="473576"/>
          </a:xfrm>
        </p:spPr>
        <p:txBody>
          <a:bodyPr/>
          <a:lstStyle/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Lock Conflicts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Dead Lock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1920" y="3075806"/>
            <a:ext cx="5400600" cy="288032"/>
          </a:xfrm>
        </p:spPr>
        <p:txBody>
          <a:bodyPr/>
          <a:lstStyle/>
          <a:p>
            <a:pPr>
              <a:defRPr/>
            </a:pPr>
            <a:endParaRPr lang="en-US" sz="20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sz="20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Lock Conflicts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Dead lock,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Undo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Management,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Flash Back Query </a:t>
            </a: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95686"/>
            <a:ext cx="1296144" cy="1224136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8277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Lock Conflicts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Dead Lock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9592" y="1131645"/>
            <a:ext cx="864096" cy="1188088"/>
            <a:chOff x="2391994" y="1635646"/>
            <a:chExt cx="805454" cy="1584088"/>
          </a:xfrm>
        </p:grpSpPr>
        <p:sp>
          <p:nvSpPr>
            <p:cNvPr id="4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35696" y="1182617"/>
            <a:ext cx="290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 </a:t>
            </a:r>
            <a:r>
              <a:rPr lang="en-US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Lock Conflicts</a:t>
            </a:r>
            <a:endParaRPr lang="ko-KR" altLang="en-US" b="1" dirty="0">
              <a:solidFill>
                <a:srgbClr val="A4B4E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7080" y="1174393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01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68951" y="1131612"/>
            <a:ext cx="864096" cy="1188088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3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05054" y="1182617"/>
            <a:ext cx="2799393" cy="532080"/>
            <a:chOff x="496119" y="2469560"/>
            <a:chExt cx="1752190" cy="532080"/>
          </a:xfrm>
          <a:noFill/>
        </p:grpSpPr>
        <p:sp>
          <p:nvSpPr>
            <p:cNvPr id="16" name="TextBox 15"/>
            <p:cNvSpPr txBox="1"/>
            <p:nvPr/>
          </p:nvSpPr>
          <p:spPr>
            <a:xfrm>
              <a:off x="496119" y="2724641"/>
              <a:ext cx="175219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6119" y="2469560"/>
              <a:ext cx="1752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th-TH" b="1" dirty="0">
                  <a:solidFill>
                    <a:srgbClr val="9AD3E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การจัดการ </a:t>
              </a:r>
              <a:r>
                <a:rPr lang="en-US" b="1" dirty="0">
                  <a:solidFill>
                    <a:srgbClr val="9AD3E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Dead lock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946439" y="1174360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02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46439" y="2866537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04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2" name="Group 18"/>
          <p:cNvGrpSpPr/>
          <p:nvPr/>
        </p:nvGrpSpPr>
        <p:grpSpPr>
          <a:xfrm>
            <a:off x="899592" y="2823822"/>
            <a:ext cx="864096" cy="1188088"/>
            <a:chOff x="2391994" y="1635646"/>
            <a:chExt cx="805454" cy="1584088"/>
          </a:xfrm>
          <a:solidFill>
            <a:srgbClr val="F8B2A3"/>
          </a:solidFill>
        </p:grpSpPr>
        <p:sp>
          <p:nvSpPr>
            <p:cNvPr id="23" name="Rectangle 19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Isosceles Triangle 20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9" name="TextBox 23"/>
          <p:cNvSpPr txBox="1"/>
          <p:nvPr/>
        </p:nvSpPr>
        <p:spPr>
          <a:xfrm>
            <a:off x="1835696" y="287482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Undo Management</a:t>
            </a:r>
          </a:p>
        </p:txBody>
      </p:sp>
      <p:sp>
        <p:nvSpPr>
          <p:cNvPr id="30" name="TextBox 24"/>
          <p:cNvSpPr txBox="1"/>
          <p:nvPr/>
        </p:nvSpPr>
        <p:spPr>
          <a:xfrm>
            <a:off x="977080" y="2866570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03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1" name="Group 25"/>
          <p:cNvGrpSpPr/>
          <p:nvPr/>
        </p:nvGrpSpPr>
        <p:grpSpPr>
          <a:xfrm>
            <a:off x="4940958" y="2823822"/>
            <a:ext cx="864096" cy="1188088"/>
            <a:chOff x="2391994" y="1635646"/>
            <a:chExt cx="805454" cy="1584088"/>
          </a:xfrm>
          <a:solidFill>
            <a:srgbClr val="A4B4EA"/>
          </a:solidFill>
        </p:grpSpPr>
        <p:sp>
          <p:nvSpPr>
            <p:cNvPr id="24" name="Rectangle 26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Isosceles Triangle 27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877062" y="287482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98DFB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Flash Back Query </a:t>
            </a:r>
          </a:p>
        </p:txBody>
      </p:sp>
      <p:sp>
        <p:nvSpPr>
          <p:cNvPr id="33" name="TextBox 31"/>
          <p:cNvSpPr txBox="1"/>
          <p:nvPr/>
        </p:nvSpPr>
        <p:spPr>
          <a:xfrm>
            <a:off x="5018446" y="2866570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04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12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Lock Conflicts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Dead Lock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 </a:t>
            </a:r>
            <a:r>
              <a:rPr lang="en-US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Lock Conflicts</a:t>
            </a:r>
            <a:endParaRPr lang="ko-KR" altLang="en-US" sz="1800" b="1" dirty="0">
              <a:solidFill>
                <a:srgbClr val="A4B4E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7503" y="626502"/>
            <a:ext cx="37444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Lock Conflicts :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เพื่อป้องกันการเข้าแก้ไขข้อมูลชุดเดียวกันพร้อมๆ กัน ใน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Lock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Row</a:t>
            </a:r>
          </a:p>
          <a:p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สาเหตุ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ของการเกิด 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Lock</a:t>
            </a: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ยัง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Commit</a:t>
            </a: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รัน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Transaction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จำนวนมากๆ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Lock Conflicts</a:t>
            </a: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รอจนกระทั่ง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commit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rollback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จบ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session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ที่ถูกให้รอ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ตัวอย่างการใช้งานที่ทำให้เกิด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Lock Conflicts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ของผู้ใช้งาน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113"/>
          <p:cNvPicPr/>
          <p:nvPr/>
        </p:nvPicPr>
        <p:blipFill>
          <a:blip r:embed="rId3"/>
          <a:stretch>
            <a:fillRect/>
          </a:stretch>
        </p:blipFill>
        <p:spPr>
          <a:xfrm>
            <a:off x="154944" y="2442384"/>
            <a:ext cx="5943600" cy="2529840"/>
          </a:xfrm>
          <a:prstGeom prst="rect">
            <a:avLst/>
          </a:prstGeom>
        </p:spPr>
      </p:pic>
      <p:pic>
        <p:nvPicPr>
          <p:cNvPr id="10" name="Picture 114"/>
          <p:cNvPicPr/>
          <p:nvPr/>
        </p:nvPicPr>
        <p:blipFill>
          <a:blip r:embed="rId4"/>
          <a:stretch>
            <a:fillRect/>
          </a:stretch>
        </p:blipFill>
        <p:spPr>
          <a:xfrm>
            <a:off x="4323712" y="736438"/>
            <a:ext cx="4640776" cy="20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Lock Conflicts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Dead Lock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 </a:t>
            </a:r>
            <a:r>
              <a:rPr lang="en-US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Lock Conflicts</a:t>
            </a:r>
            <a:endParaRPr lang="ko-KR" altLang="en-US" sz="1800" b="1" dirty="0">
              <a:solidFill>
                <a:srgbClr val="A4B4E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7503" y="626502"/>
            <a:ext cx="45365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มีการจัดการการเกิด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Lock Conflicts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โดยสามารถเข้าใช้ผ่านเมนู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Blocking Sessions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 Performance &gt; Additional Monitoring Links &gt; Blocking Sessions</a:t>
            </a:r>
          </a:p>
        </p:txBody>
      </p:sp>
      <p:pic>
        <p:nvPicPr>
          <p:cNvPr id="8" name="Picture 117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3" y="1149722"/>
            <a:ext cx="5943600" cy="1036320"/>
          </a:xfrm>
          <a:prstGeom prst="rect">
            <a:avLst/>
          </a:prstGeom>
        </p:spPr>
      </p:pic>
      <p:sp>
        <p:nvSpPr>
          <p:cNvPr id="11" name="Right Arrow 44"/>
          <p:cNvSpPr/>
          <p:nvPr/>
        </p:nvSpPr>
        <p:spPr>
          <a:xfrm rot="10800000">
            <a:off x="1187624" y="1851670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-324544" y="2256796"/>
            <a:ext cx="6375647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สามารถเลือก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Kill Session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ที่เป็นปัญหาเพื่อให้ผู้ใช้งานอื่นใช้งานได้</a:t>
            </a:r>
            <a:endParaRPr lang="en-US" sz="1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2" name="Picture 115"/>
          <p:cNvPicPr/>
          <p:nvPr/>
        </p:nvPicPr>
        <p:blipFill>
          <a:blip r:embed="rId4"/>
          <a:stretch>
            <a:fillRect/>
          </a:stretch>
        </p:blipFill>
        <p:spPr>
          <a:xfrm>
            <a:off x="251520" y="2599326"/>
            <a:ext cx="5943600" cy="1137285"/>
          </a:xfrm>
          <a:prstGeom prst="rect">
            <a:avLst/>
          </a:prstGeom>
        </p:spPr>
      </p:pic>
      <p:sp>
        <p:nvSpPr>
          <p:cNvPr id="13" name="Right Arrow 44"/>
          <p:cNvSpPr/>
          <p:nvPr/>
        </p:nvSpPr>
        <p:spPr>
          <a:xfrm rot="10800000">
            <a:off x="1329928" y="2917834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Lock Conflicts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Dead Lock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pPr>
              <a:defRPr/>
            </a:pPr>
            <a:r>
              <a:rPr lang="th-TH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 </a:t>
            </a:r>
            <a:r>
              <a:rPr lang="en-US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Dead lock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7505" y="897605"/>
            <a:ext cx="3240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การเกิด 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Dead Lock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 การเกิดการรอคอยซ้อนกันจากการทำ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Transaction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ไขว้กันจนเกิด</a:t>
            </a:r>
            <a:r>
              <a:rPr lang="th-TH" sz="1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ภาวะการ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รอคอยไม่มีที่สิ้นสุด 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122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5" y="1491630"/>
            <a:ext cx="4320479" cy="2448272"/>
          </a:xfrm>
          <a:prstGeom prst="rect">
            <a:avLst/>
          </a:prstGeom>
        </p:spPr>
      </p:pic>
      <p:sp>
        <p:nvSpPr>
          <p:cNvPr id="14" name="สี่เหลี่ยมผืนผ้า 13"/>
          <p:cNvSpPr/>
          <p:nvPr/>
        </p:nvSpPr>
        <p:spPr>
          <a:xfrm>
            <a:off x="4716016" y="897605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กรณีนี้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จะเลือก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Kill Session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อันใดอันหนึ่งให้เพื่อให้ผู้ใช้งานสามารถใช้งานต่อได้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Picture 123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1420825"/>
            <a:ext cx="4464496" cy="228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Lock Conflicts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Dead Lock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pPr>
              <a:defRPr/>
            </a:pPr>
            <a:endParaRPr lang="th-TH" sz="1800" b="1" dirty="0" smtClean="0">
              <a:solidFill>
                <a:srgbClr val="F8B2A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en-US" sz="1800" b="1" dirty="0" smtClean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Undo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Management</a:t>
            </a:r>
          </a:p>
          <a:p>
            <a:pPr>
              <a:defRPr/>
            </a:pPr>
            <a:endParaRPr lang="en-US" sz="1800" b="1" dirty="0">
              <a:solidFill>
                <a:srgbClr val="9AD3E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736438"/>
            <a:ext cx="8712968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Undo Management</a:t>
            </a:r>
            <a:endParaRPr lang="en-US" sz="16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เก็บข้อมูลก่อนการเปลี่ยนแปลง เช่น ข้อมูล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Insert Update Delete (DML)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ที่ยังไม่มีการ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Commit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(บันทึกการเปลี่ยนแปลงข้อมูลอย่างถาวร) เพื่อใช้กับคำสั่ง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Rollback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(ยกเลิกการเปลี่ยนแปลงข้อมูล) ข้อมูล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Undo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จะถูกเก็บไว้ใน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Undo Segment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สามารถขยายได้เป็นวงกลม ซึ่งอยู่ภายใน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Undo </a:t>
            </a:r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Table</a:t>
            </a:r>
            <a:r>
              <a:rPr lang="th-TH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16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space</a:t>
            </a:r>
            <a:endParaRPr lang="en-US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8" name="Picture 112"/>
          <p:cNvPicPr/>
          <p:nvPr/>
        </p:nvPicPr>
        <p:blipFill>
          <a:blip r:embed="rId3"/>
          <a:stretch>
            <a:fillRect/>
          </a:stretch>
        </p:blipFill>
        <p:spPr>
          <a:xfrm>
            <a:off x="2386012" y="1707654"/>
            <a:ext cx="4371975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Lock Conflicts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Dead Lock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pPr>
              <a:defRPr/>
            </a:pPr>
            <a:endParaRPr lang="th-TH" sz="1800" b="1" dirty="0" smtClean="0">
              <a:solidFill>
                <a:srgbClr val="F8B2A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en-US" sz="1800" b="1" dirty="0">
                <a:solidFill>
                  <a:srgbClr val="98DFB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Flash Back Query </a:t>
            </a:r>
          </a:p>
          <a:p>
            <a:pPr>
              <a:defRPr/>
            </a:pPr>
            <a:endParaRPr lang="en-US" sz="1800" b="1" dirty="0">
              <a:solidFill>
                <a:srgbClr val="9AD3E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736438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Flash Back Query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เป็นคำสั่งในการย้อนเอาข้อมูล ณ เวลาใดเวลาหนึ่ง ที่เกิดจากคำสั่งประเภท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DDL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Drop, Alter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ซึ่งไม่สามารถ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Rollback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120"/>
          <p:cNvPicPr/>
          <p:nvPr/>
        </p:nvPicPr>
        <p:blipFill>
          <a:blip r:embed="rId3"/>
          <a:stretch>
            <a:fillRect/>
          </a:stretch>
        </p:blipFill>
        <p:spPr>
          <a:xfrm>
            <a:off x="2877820" y="1283652"/>
            <a:ext cx="3388360" cy="257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51920" y="2283718"/>
            <a:ext cx="4930200" cy="473576"/>
          </a:xfrm>
        </p:spPr>
        <p:txBody>
          <a:bodyPr/>
          <a:lstStyle/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Performance Monitoring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1920" y="2859782"/>
            <a:ext cx="5400600" cy="288032"/>
          </a:xfrm>
        </p:spPr>
        <p:txBody>
          <a:bodyPr/>
          <a:lstStyle/>
          <a:p>
            <a:pPr>
              <a:defRPr/>
            </a:pPr>
            <a:endParaRPr lang="en-US" sz="20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Data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Dictionary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Rebuild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Index,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Optimizer Statistics</a:t>
            </a:r>
          </a:p>
          <a:p>
            <a:pPr>
              <a:defRPr/>
            </a:pP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95686"/>
            <a:ext cx="1296144" cy="1224136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765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Performance Monitoring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9592" y="1131623"/>
            <a:ext cx="864096" cy="1188088"/>
            <a:chOff x="2391994" y="1635646"/>
            <a:chExt cx="805454" cy="1584088"/>
          </a:xfrm>
        </p:grpSpPr>
        <p:sp>
          <p:nvSpPr>
            <p:cNvPr id="4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35696" y="1182595"/>
            <a:ext cx="290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Dictionary</a:t>
            </a:r>
            <a:endParaRPr lang="ko-KR" altLang="en-US" b="1" dirty="0">
              <a:solidFill>
                <a:srgbClr val="A4B4E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7080" y="1174371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01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68951" y="1131590"/>
            <a:ext cx="864096" cy="1188088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3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05054" y="1182595"/>
            <a:ext cx="2799393" cy="532080"/>
            <a:chOff x="496119" y="2469560"/>
            <a:chExt cx="1752190" cy="532080"/>
          </a:xfrm>
          <a:noFill/>
        </p:grpSpPr>
        <p:sp>
          <p:nvSpPr>
            <p:cNvPr id="16" name="TextBox 15"/>
            <p:cNvSpPr txBox="1"/>
            <p:nvPr/>
          </p:nvSpPr>
          <p:spPr>
            <a:xfrm>
              <a:off x="496119" y="2724641"/>
              <a:ext cx="175219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6119" y="2469560"/>
              <a:ext cx="1752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9AD3E9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Rebuild Index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946439" y="1174338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02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2" name="Group 18"/>
          <p:cNvGrpSpPr/>
          <p:nvPr/>
        </p:nvGrpSpPr>
        <p:grpSpPr>
          <a:xfrm>
            <a:off x="899592" y="2823800"/>
            <a:ext cx="864096" cy="1188088"/>
            <a:chOff x="2391994" y="1635646"/>
            <a:chExt cx="805454" cy="1584088"/>
          </a:xfrm>
          <a:solidFill>
            <a:srgbClr val="F8B2A3"/>
          </a:solidFill>
        </p:grpSpPr>
        <p:sp>
          <p:nvSpPr>
            <p:cNvPr id="23" name="Rectangle 19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Isosceles Triangle 20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9" name="TextBox 23"/>
          <p:cNvSpPr txBox="1"/>
          <p:nvPr/>
        </p:nvSpPr>
        <p:spPr>
          <a:xfrm>
            <a:off x="1835696" y="287480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Optimizer Statistics</a:t>
            </a:r>
          </a:p>
        </p:txBody>
      </p:sp>
      <p:sp>
        <p:nvSpPr>
          <p:cNvPr id="30" name="TextBox 24"/>
          <p:cNvSpPr txBox="1"/>
          <p:nvPr/>
        </p:nvSpPr>
        <p:spPr>
          <a:xfrm>
            <a:off x="977080" y="2866548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03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225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สถาปัตยกรรมของ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13800" y="2859782"/>
            <a:ext cx="4930200" cy="288032"/>
          </a:xfrm>
        </p:spPr>
        <p:txBody>
          <a:bodyPr/>
          <a:lstStyle/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สถาปัตยกรรมของ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95686"/>
            <a:ext cx="1296144" cy="1224136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985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44" y="1347614"/>
            <a:ext cx="4365104" cy="327382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Performance Monitoring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en-US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 Dictionary</a:t>
            </a:r>
            <a:endParaRPr lang="ko-KR" altLang="en-US" sz="1800" b="1" dirty="0">
              <a:solidFill>
                <a:srgbClr val="A4B4E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736438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Dictionary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พจนานุกรมข้อมูล เก็บข้อมูล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Object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Database</a:t>
            </a:r>
            <a:endParaRPr lang="th-TH" sz="1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PL/SQL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code objects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Procedure, Trigger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การ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Recompile</a:t>
            </a:r>
          </a:p>
          <a:p>
            <a:pPr lvl="0"/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Indexes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การ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Rebuild Index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(มีการจัด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Node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ใหม่ทำให้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Performance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ดีขึ้น)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58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5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1256114"/>
            <a:ext cx="4392488" cy="18196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Performance Monitoring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pPr>
              <a:defRPr/>
            </a:pPr>
            <a:r>
              <a:rPr lang="en-US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Rebuild Index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7504" y="666773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 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Rebuild Index </a:t>
            </a:r>
          </a:p>
          <a:p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 Schema &gt; Database Objects &gt;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Indexes &gt; Reorganize 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ight Arrow 44"/>
          <p:cNvSpPr/>
          <p:nvPr/>
        </p:nvSpPr>
        <p:spPr>
          <a:xfrm rot="10800000">
            <a:off x="1979713" y="2405632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Picture 126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1016468"/>
            <a:ext cx="4511551" cy="2048845"/>
          </a:xfrm>
          <a:prstGeom prst="rect">
            <a:avLst/>
          </a:prstGeom>
        </p:spPr>
      </p:pic>
      <p:pic>
        <p:nvPicPr>
          <p:cNvPr id="11" name="Picture 127"/>
          <p:cNvPicPr/>
          <p:nvPr/>
        </p:nvPicPr>
        <p:blipFill>
          <a:blip r:embed="rId5"/>
          <a:stretch>
            <a:fillRect/>
          </a:stretch>
        </p:blipFill>
        <p:spPr>
          <a:xfrm>
            <a:off x="3275856" y="3065313"/>
            <a:ext cx="5276056" cy="1907674"/>
          </a:xfrm>
          <a:prstGeom prst="rect">
            <a:avLst/>
          </a:prstGeom>
        </p:spPr>
      </p:pic>
      <p:sp>
        <p:nvSpPr>
          <p:cNvPr id="12" name="Right Arrow 44"/>
          <p:cNvSpPr/>
          <p:nvPr/>
        </p:nvSpPr>
        <p:spPr>
          <a:xfrm rot="16200000">
            <a:off x="8845752" y="1514872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Right Arrow 44"/>
          <p:cNvSpPr/>
          <p:nvPr/>
        </p:nvSpPr>
        <p:spPr>
          <a:xfrm rot="16200000">
            <a:off x="8290545" y="3531096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4" name="Picture 121"/>
          <p:cNvPicPr/>
          <p:nvPr/>
        </p:nvPicPr>
        <p:blipFill>
          <a:blip r:embed="rId6"/>
          <a:stretch>
            <a:fillRect/>
          </a:stretch>
        </p:blipFill>
        <p:spPr>
          <a:xfrm>
            <a:off x="179512" y="3083303"/>
            <a:ext cx="2824653" cy="18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36"/>
          <p:cNvPicPr/>
          <p:nvPr/>
        </p:nvPicPr>
        <p:blipFill>
          <a:blip r:embed="rId3"/>
          <a:stretch>
            <a:fillRect/>
          </a:stretch>
        </p:blipFill>
        <p:spPr>
          <a:xfrm>
            <a:off x="107504" y="2105387"/>
            <a:ext cx="5040560" cy="183451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Performance Monitoring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pPr>
              <a:defRPr/>
            </a:pP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Optimizer Statistics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7504" y="666773"/>
            <a:ext cx="51125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Optimizer 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Statistics</a:t>
            </a:r>
          </a:p>
          <a:p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Admin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Update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Statistic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update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อยู่เสมอเพื่อการตัดสินใจของระบบที่ดีที่สุด ปกติ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มีการเก็บ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Statistic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ให้อยู่แล้วโดยอัตโนมัติ แต่เราสามารถทำ </a:t>
            </a:r>
            <a:r>
              <a:rPr lang="en-US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Optimizer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statistics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เองได้ในกรณี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Table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โตเร็วมากทำให้การอ่านข้อมูลช้า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 Server &gt; Query Optimizer &gt; Manage Optimizer 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Statistics &gt; Gather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Optimizer Statistics </a:t>
            </a:r>
          </a:p>
          <a:p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ight Arrow 44"/>
          <p:cNvSpPr/>
          <p:nvPr/>
        </p:nvSpPr>
        <p:spPr>
          <a:xfrm rot="10800000">
            <a:off x="971600" y="2787774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0" name="Picture 138"/>
          <p:cNvPicPr/>
          <p:nvPr/>
        </p:nvPicPr>
        <p:blipFill>
          <a:blip r:embed="rId4"/>
          <a:stretch>
            <a:fillRect/>
          </a:stretch>
        </p:blipFill>
        <p:spPr>
          <a:xfrm>
            <a:off x="5255568" y="843558"/>
            <a:ext cx="3708920" cy="1728192"/>
          </a:xfrm>
          <a:prstGeom prst="rect">
            <a:avLst/>
          </a:prstGeom>
        </p:spPr>
      </p:pic>
      <p:sp>
        <p:nvSpPr>
          <p:cNvPr id="21" name="Right Arrow 44"/>
          <p:cNvSpPr/>
          <p:nvPr/>
        </p:nvSpPr>
        <p:spPr>
          <a:xfrm rot="16200000">
            <a:off x="8775129" y="1348179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22" name="Picture 140"/>
          <p:cNvPicPr/>
          <p:nvPr/>
        </p:nvPicPr>
        <p:blipFill>
          <a:blip r:embed="rId5"/>
          <a:stretch>
            <a:fillRect/>
          </a:stretch>
        </p:blipFill>
        <p:spPr>
          <a:xfrm>
            <a:off x="3114224" y="2780916"/>
            <a:ext cx="5943600" cy="1624965"/>
          </a:xfrm>
          <a:prstGeom prst="rect">
            <a:avLst/>
          </a:prstGeom>
        </p:spPr>
      </p:pic>
      <p:sp>
        <p:nvSpPr>
          <p:cNvPr id="23" name="Right Arrow 44"/>
          <p:cNvSpPr/>
          <p:nvPr/>
        </p:nvSpPr>
        <p:spPr>
          <a:xfrm rot="16200000">
            <a:off x="8847137" y="3392657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2"/>
          <p:cNvPicPr/>
          <p:nvPr/>
        </p:nvPicPr>
        <p:blipFill>
          <a:blip r:embed="rId3"/>
          <a:stretch>
            <a:fillRect/>
          </a:stretch>
        </p:blipFill>
        <p:spPr>
          <a:xfrm>
            <a:off x="971600" y="959160"/>
            <a:ext cx="4824536" cy="16471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Performance Monitoring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pPr>
              <a:defRPr/>
            </a:pP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Optimizer Statistics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7504" y="666773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Optimizer 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Statistics</a:t>
            </a:r>
          </a:p>
          <a:p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ight Arrow 44"/>
          <p:cNvSpPr/>
          <p:nvPr/>
        </p:nvSpPr>
        <p:spPr>
          <a:xfrm rot="16200000">
            <a:off x="5534769" y="1578351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35346" y="2634172"/>
            <a:ext cx="3560590" cy="345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ตรวจสอบความก้าวหน้าของ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Job </a:t>
            </a:r>
            <a:r>
              <a:rPr lang="th-TH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ได้จาก </a:t>
            </a:r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Link Job Scheduler</a:t>
            </a:r>
            <a:endParaRPr lang="en-US" sz="16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3" name="Picture 144"/>
          <p:cNvPicPr/>
          <p:nvPr/>
        </p:nvPicPr>
        <p:blipFill>
          <a:blip r:embed="rId4"/>
          <a:stretch>
            <a:fillRect/>
          </a:stretch>
        </p:blipFill>
        <p:spPr>
          <a:xfrm>
            <a:off x="304630" y="2932731"/>
            <a:ext cx="4718315" cy="2112485"/>
          </a:xfrm>
          <a:prstGeom prst="rect">
            <a:avLst/>
          </a:prstGeom>
        </p:spPr>
      </p:pic>
      <p:sp>
        <p:nvSpPr>
          <p:cNvPr id="14" name="Right Arrow 44"/>
          <p:cNvSpPr/>
          <p:nvPr/>
        </p:nvSpPr>
        <p:spPr>
          <a:xfrm rot="10800000">
            <a:off x="829295" y="4637881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5" name="Picture 145"/>
          <p:cNvPicPr/>
          <p:nvPr/>
        </p:nvPicPr>
        <p:blipFill>
          <a:blip r:embed="rId5"/>
          <a:stretch>
            <a:fillRect/>
          </a:stretch>
        </p:blipFill>
        <p:spPr>
          <a:xfrm>
            <a:off x="4565888" y="2236709"/>
            <a:ext cx="4386123" cy="184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51920" y="2283718"/>
            <a:ext cx="4930200" cy="473576"/>
          </a:xfrm>
        </p:spPr>
        <p:txBody>
          <a:bodyPr/>
          <a:lstStyle/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Dynamic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Performance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39696" y="3579862"/>
            <a:ext cx="5268808" cy="288032"/>
          </a:xfrm>
        </p:spPr>
        <p:txBody>
          <a:bodyPr/>
          <a:lstStyle/>
          <a:p>
            <a:pPr>
              <a:defRPr/>
            </a:pPr>
            <a:endParaRPr lang="en-US" sz="20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Proactive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Maintenances,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Thresholds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SQL Tuning Advisor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Memory Advisor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Segment Advisor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Automatic Workload Repository (AWR)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 Automatic database Diagnostic Monitor (ADDM) </a:t>
            </a:r>
          </a:p>
          <a:p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95686"/>
            <a:ext cx="1296144" cy="1224136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263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Dynamic Performance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9592" y="771583"/>
            <a:ext cx="864096" cy="1188088"/>
            <a:chOff x="2391994" y="1635646"/>
            <a:chExt cx="805454" cy="1584088"/>
          </a:xfrm>
        </p:grpSpPr>
        <p:sp>
          <p:nvSpPr>
            <p:cNvPr id="4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35696" y="822588"/>
            <a:ext cx="2664296" cy="624413"/>
            <a:chOff x="496119" y="2469560"/>
            <a:chExt cx="1752190" cy="624413"/>
          </a:xfrm>
          <a:noFill/>
        </p:grpSpPr>
        <p:sp>
          <p:nvSpPr>
            <p:cNvPr id="9" name="TextBox 8"/>
            <p:cNvSpPr txBox="1"/>
            <p:nvPr/>
          </p:nvSpPr>
          <p:spPr>
            <a:xfrm>
              <a:off x="496119" y="2724641"/>
              <a:ext cx="175219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6119" y="2469560"/>
              <a:ext cx="1752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A4B4EA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Proactive Maintenances</a:t>
              </a:r>
              <a:endParaRPr lang="ko-KR" altLang="en-US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77080" y="814331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01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68951" y="771550"/>
            <a:ext cx="864096" cy="1188088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3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805055" y="82255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Thresholds</a:t>
            </a:r>
            <a:endParaRPr lang="ko-KR" altLang="en-US" b="1" dirty="0">
              <a:solidFill>
                <a:srgbClr val="9AD3E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6439" y="814298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02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99592" y="2067727"/>
            <a:ext cx="864096" cy="1188088"/>
            <a:chOff x="2391994" y="1635646"/>
            <a:chExt cx="805454" cy="1584088"/>
          </a:xfrm>
          <a:solidFill>
            <a:srgbClr val="F8B2A3"/>
          </a:solidFill>
        </p:grpSpPr>
        <p:sp>
          <p:nvSpPr>
            <p:cNvPr id="20" name="Rectangle 19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88095" y="3411899"/>
            <a:ext cx="303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15E4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Automatic Workload Repository (</a:t>
            </a:r>
            <a:r>
              <a:rPr lang="en-US" b="1" dirty="0" smtClean="0">
                <a:solidFill>
                  <a:srgbClr val="F15E4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AWR)</a:t>
            </a:r>
            <a:endParaRPr lang="en-US" b="1" dirty="0">
              <a:solidFill>
                <a:srgbClr val="F15E4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080" y="2110475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03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68951" y="2067694"/>
            <a:ext cx="864096" cy="1188088"/>
            <a:chOff x="2391994" y="1635646"/>
            <a:chExt cx="805454" cy="1584088"/>
          </a:xfrm>
          <a:solidFill>
            <a:srgbClr val="A4B4EA"/>
          </a:solidFill>
        </p:grpSpPr>
        <p:sp>
          <p:nvSpPr>
            <p:cNvPr id="27" name="Rectangle 26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Isosceles Triangle 27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805055" y="211869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8DFB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Segment Advisor</a:t>
            </a:r>
            <a:endParaRPr lang="ko-KR" altLang="en-US" b="1" dirty="0">
              <a:solidFill>
                <a:srgbClr val="98DFB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46439" y="2110442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04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3" name="Group 18"/>
          <p:cNvGrpSpPr/>
          <p:nvPr/>
        </p:nvGrpSpPr>
        <p:grpSpPr>
          <a:xfrm>
            <a:off x="903297" y="3321090"/>
            <a:ext cx="864096" cy="1188088"/>
            <a:chOff x="2391994" y="1635646"/>
            <a:chExt cx="805454" cy="1584088"/>
          </a:xfrm>
          <a:solidFill>
            <a:srgbClr val="F15E41"/>
          </a:solidFill>
        </p:grpSpPr>
        <p:sp>
          <p:nvSpPr>
            <p:cNvPr id="34" name="Rectangle 19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5" name="Isosceles Triangle 20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6" name="TextBox 24"/>
          <p:cNvSpPr txBox="1"/>
          <p:nvPr/>
        </p:nvSpPr>
        <p:spPr>
          <a:xfrm>
            <a:off x="980785" y="3363838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05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TextBox 23"/>
          <p:cNvSpPr txBox="1"/>
          <p:nvPr/>
        </p:nvSpPr>
        <p:spPr>
          <a:xfrm>
            <a:off x="1988096" y="227113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SQL Tuning Advisor  </a:t>
            </a:r>
            <a:r>
              <a:rPr lang="th-TH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Memory Advisor</a:t>
            </a:r>
            <a:endParaRPr lang="ko-KR" altLang="en-US" b="1" dirty="0">
              <a:solidFill>
                <a:srgbClr val="F8B2A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8" name="Group 25"/>
          <p:cNvGrpSpPr/>
          <p:nvPr/>
        </p:nvGrpSpPr>
        <p:grpSpPr>
          <a:xfrm>
            <a:off x="4946438" y="3321090"/>
            <a:ext cx="864096" cy="1188088"/>
            <a:chOff x="2391994" y="1635646"/>
            <a:chExt cx="805454" cy="1584088"/>
          </a:xfrm>
          <a:solidFill>
            <a:srgbClr val="F4AFFB"/>
          </a:solidFill>
        </p:grpSpPr>
        <p:sp>
          <p:nvSpPr>
            <p:cNvPr id="39" name="Rectangle 26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0" name="Isosceles Triangle 27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1" name="TextBox 31"/>
          <p:cNvSpPr txBox="1"/>
          <p:nvPr/>
        </p:nvSpPr>
        <p:spPr>
          <a:xfrm>
            <a:off x="5023926" y="3363838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06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TextBox 23"/>
          <p:cNvSpPr txBox="1"/>
          <p:nvPr/>
        </p:nvSpPr>
        <p:spPr>
          <a:xfrm>
            <a:off x="5852934" y="3411899"/>
            <a:ext cx="3136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4AFF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Automatic database Diagnostic Monitor (ADDM) </a:t>
            </a:r>
          </a:p>
        </p:txBody>
      </p:sp>
    </p:spTree>
    <p:extLst>
      <p:ext uri="{BB962C8B-B14F-4D97-AF65-F5344CB8AC3E}">
        <p14:creationId xmlns:p14="http://schemas.microsoft.com/office/powerpoint/2010/main" val="31818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Dynamic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endParaRPr lang="th-TH" sz="1800" b="1" dirty="0" smtClean="0">
              <a:solidFill>
                <a:srgbClr val="A4B4E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800" b="1" dirty="0" smtClean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 </a:t>
            </a:r>
            <a:r>
              <a:rPr lang="en-US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Dynamic Performance</a:t>
            </a:r>
          </a:p>
          <a:p>
            <a:endParaRPr lang="ko-KR" altLang="en-US" sz="1800" b="1" dirty="0">
              <a:solidFill>
                <a:srgbClr val="A4B4E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736438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Dynamic Performance</a:t>
            </a:r>
          </a:p>
        </p:txBody>
      </p:sp>
      <p:pic>
        <p:nvPicPr>
          <p:cNvPr id="7" name="Picture 147"/>
          <p:cNvPicPr/>
          <p:nvPr/>
        </p:nvPicPr>
        <p:blipFill>
          <a:blip r:embed="rId3"/>
          <a:stretch>
            <a:fillRect/>
          </a:stretch>
        </p:blipFill>
        <p:spPr>
          <a:xfrm>
            <a:off x="903015" y="1024470"/>
            <a:ext cx="4752528" cy="1979328"/>
          </a:xfrm>
          <a:prstGeom prst="rect">
            <a:avLst/>
          </a:prstGeom>
        </p:spPr>
      </p:pic>
      <p:sp>
        <p:nvSpPr>
          <p:cNvPr id="8" name="Right Arrow 44"/>
          <p:cNvSpPr/>
          <p:nvPr/>
        </p:nvSpPr>
        <p:spPr>
          <a:xfrm rot="10800000">
            <a:off x="1547664" y="2477641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Picture 149"/>
          <p:cNvPicPr/>
          <p:nvPr/>
        </p:nvPicPr>
        <p:blipFill>
          <a:blip r:embed="rId4"/>
          <a:stretch>
            <a:fillRect/>
          </a:stretch>
        </p:blipFill>
        <p:spPr>
          <a:xfrm>
            <a:off x="903015" y="3147814"/>
            <a:ext cx="5185704" cy="175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76" y="1779662"/>
            <a:ext cx="3789040" cy="284178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Dynamic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en-US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Proactive Maintenances</a:t>
            </a:r>
            <a:endParaRPr lang="ko-KR" altLang="en-US" sz="1800" b="1" dirty="0">
              <a:solidFill>
                <a:srgbClr val="A4B4E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736438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Proactive 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Maintenances</a:t>
            </a:r>
            <a:r>
              <a:rPr lang="ko-KR" alt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จะ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เป็นการบำรุงรักษาที่ทำก่อนที่จะเกิดการเสียหายของสินทรัพย์ โดยทั่วไปจะเป็นการทำการบำรุงรักษาเชิงป้องกันหรือการบำรุงรักษาตามสภาพ อย่างไรก็ตามการบำรุงรักษาเชิงรุกในฐานความรู้หรือมุมมองแบบอื่นจะหมายถึงการวิเคราะห์รากของปัญหาเพื่อหาสาเหตุที่แท้จริงของปัญหา เพื่อกำหนดวิธีการบำรุงรักษาหรือมาตรการอื่นเพื่อป้องกันไม่ให้ปัญหาเกิดขึ้นมาอีกในอนาคต ข้อดี ลดข้อจำกัดของการบำรุงรักษาเชิงป้องกันและการบำรุงรักษาตามสภาพ ทำให้สามารถแก้ไขปัญหาได้ที่รากของปัญหา ข้อสังเกต ปัญหาในการพิจารณาการบำรุงรักษาว่าควรจะทำแบบเชิงป้องกันหรือแบบตามสภาพ ประสิทธิภาพและประสิทธิผลของการวิเคราะห์รากของปัญหา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63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Dynamic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en-US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Thresholds</a:t>
            </a:r>
            <a:endParaRPr lang="ko-KR" altLang="en-US" sz="1800" b="1" dirty="0">
              <a:solidFill>
                <a:srgbClr val="9AD3E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736438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Thresholds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ระดับการตั้งค่าการเตือน ประกอบด้วย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 คือ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Warning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Critical</a:t>
            </a:r>
          </a:p>
          <a:p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ตั้งค่า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Thresholds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Related Links &gt; Metric and Policy Setting</a:t>
            </a:r>
          </a:p>
        </p:txBody>
      </p:sp>
      <p:pic>
        <p:nvPicPr>
          <p:cNvPr id="7" name="Picture 150"/>
          <p:cNvPicPr/>
          <p:nvPr/>
        </p:nvPicPr>
        <p:blipFill>
          <a:blip r:embed="rId3"/>
          <a:stretch>
            <a:fillRect/>
          </a:stretch>
        </p:blipFill>
        <p:spPr>
          <a:xfrm>
            <a:off x="1259632" y="1321213"/>
            <a:ext cx="5112568" cy="25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Dynamic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SQL Tuning Advisor  </a:t>
            </a:r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Memory Advisor</a:t>
            </a:r>
            <a:endParaRPr lang="ko-KR" altLang="en-US" sz="1800" b="1" dirty="0">
              <a:solidFill>
                <a:srgbClr val="F8B2A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736438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SQL Tuning Advisor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ดู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และวิเคราะห์ให้คำแนะนำ และสร้าง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Code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ในการแก้ปัญหา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Memory Advisor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ดู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ว่าการจอง 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Memory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เพื่อใช้งานเพียงพอหรือไม่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151"/>
          <p:cNvPicPr/>
          <p:nvPr/>
        </p:nvPicPr>
        <p:blipFill>
          <a:blip r:embed="rId3"/>
          <a:stretch>
            <a:fillRect/>
          </a:stretch>
        </p:blipFill>
        <p:spPr>
          <a:xfrm>
            <a:off x="2447652" y="1321213"/>
            <a:ext cx="4248696" cy="308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สถาปัตยกรรมของ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9592" y="1521505"/>
            <a:ext cx="864096" cy="1188088"/>
            <a:chOff x="2391994" y="1635646"/>
            <a:chExt cx="805454" cy="1584088"/>
          </a:xfrm>
        </p:grpSpPr>
        <p:sp>
          <p:nvSpPr>
            <p:cNvPr id="4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35696" y="1572477"/>
            <a:ext cx="290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สถาปัตยกรรมของ </a:t>
            </a:r>
            <a:r>
              <a:rPr lang="en-US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</a:t>
            </a:r>
            <a:endParaRPr lang="en-US" dirty="0">
              <a:solidFill>
                <a:srgbClr val="A4B4E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7080" y="1564253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+mj-lt"/>
                <a:cs typeface="TH SarabunPSK" panose="020B0500040200020003" pitchFamily="34" charset="-34"/>
              </a:rPr>
              <a:t>01</a:t>
            </a:r>
            <a:endParaRPr lang="ko-KR" altLang="en-US" sz="3600" b="1" dirty="0">
              <a:solidFill>
                <a:schemeClr val="bg1"/>
              </a:solidFill>
              <a:latin typeface="+mj-lt"/>
              <a:cs typeface="TH SarabunPSK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5055" y="182755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46439" y="3256397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04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78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Dynamic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en-US" sz="1800" b="1" dirty="0">
                <a:solidFill>
                  <a:srgbClr val="98DFB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Segment Advisor</a:t>
            </a:r>
            <a:endParaRPr lang="ko-KR" altLang="en-US" sz="1800" b="1" dirty="0">
              <a:solidFill>
                <a:srgbClr val="98DFB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627534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Segment</a:t>
            </a: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</a:t>
            </a: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พื้นที่ของฐานข้อมูล </a:t>
            </a:r>
          </a:p>
          <a:p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  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Related Link &gt; Advisor Central &gt; Segment Advisor</a:t>
            </a:r>
          </a:p>
        </p:txBody>
      </p:sp>
      <p:pic>
        <p:nvPicPr>
          <p:cNvPr id="7" name="Picture 152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1060362"/>
            <a:ext cx="4592904" cy="1689735"/>
          </a:xfrm>
          <a:prstGeom prst="rect">
            <a:avLst/>
          </a:prstGeom>
        </p:spPr>
      </p:pic>
      <p:sp>
        <p:nvSpPr>
          <p:cNvPr id="8" name="Right Arrow 44"/>
          <p:cNvSpPr/>
          <p:nvPr/>
        </p:nvSpPr>
        <p:spPr>
          <a:xfrm>
            <a:off x="2915816" y="1635646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Picture 154"/>
          <p:cNvPicPr/>
          <p:nvPr/>
        </p:nvPicPr>
        <p:blipFill>
          <a:blip r:embed="rId4"/>
          <a:stretch>
            <a:fillRect/>
          </a:stretch>
        </p:blipFill>
        <p:spPr>
          <a:xfrm>
            <a:off x="251520" y="3003798"/>
            <a:ext cx="4680520" cy="1746839"/>
          </a:xfrm>
          <a:prstGeom prst="rect">
            <a:avLst/>
          </a:prstGeom>
        </p:spPr>
      </p:pic>
      <p:pic>
        <p:nvPicPr>
          <p:cNvPr id="10" name="Picture 155"/>
          <p:cNvPicPr/>
          <p:nvPr/>
        </p:nvPicPr>
        <p:blipFill>
          <a:blip r:embed="rId5"/>
          <a:stretch>
            <a:fillRect/>
          </a:stretch>
        </p:blipFill>
        <p:spPr>
          <a:xfrm>
            <a:off x="4860032" y="2139702"/>
            <a:ext cx="4176464" cy="187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6"/>
          <p:cNvPicPr/>
          <p:nvPr/>
        </p:nvPicPr>
        <p:blipFill>
          <a:blip r:embed="rId3"/>
          <a:stretch>
            <a:fillRect/>
          </a:stretch>
        </p:blipFill>
        <p:spPr>
          <a:xfrm>
            <a:off x="144016" y="1923678"/>
            <a:ext cx="3635896" cy="25247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Dynamic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en-US" sz="1800" b="1" dirty="0">
                <a:solidFill>
                  <a:srgbClr val="F15E4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Automatic Workload Repository (AWR)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627534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Automatic Workload Repository (AWR) 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เก็บ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ข้อมูลของ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Performance </a:t>
            </a:r>
          </a:p>
          <a:p>
            <a:pPr lvl="0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เก็บ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Snap shorts Database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ทุกๆ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60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นาที และเก็บไว้ได้ถึง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 (สามารถถูกเขียนทับได้)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เก็บ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ไว้ใน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SYSAUX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SYSMAN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เป็นเจ้าของ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ight Arrow 44"/>
          <p:cNvSpPr/>
          <p:nvPr/>
        </p:nvSpPr>
        <p:spPr>
          <a:xfrm rot="10800000">
            <a:off x="971600" y="3557761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4016" y="144875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  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Automatic Workload Repository (AWR) 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Server &gt; Automatic Workload Repository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" name="Picture 158"/>
          <p:cNvPicPr/>
          <p:nvPr/>
        </p:nvPicPr>
        <p:blipFill>
          <a:blip r:embed="rId4"/>
          <a:stretch>
            <a:fillRect/>
          </a:stretch>
        </p:blipFill>
        <p:spPr>
          <a:xfrm>
            <a:off x="3815408" y="1347614"/>
            <a:ext cx="5149080" cy="1699061"/>
          </a:xfrm>
          <a:prstGeom prst="rect">
            <a:avLst/>
          </a:prstGeom>
        </p:spPr>
      </p:pic>
      <p:sp>
        <p:nvSpPr>
          <p:cNvPr id="13" name="Right Arrow 44"/>
          <p:cNvSpPr/>
          <p:nvPr/>
        </p:nvSpPr>
        <p:spPr>
          <a:xfrm rot="16200000">
            <a:off x="6182841" y="2022351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4" name="Picture 161"/>
          <p:cNvPicPr/>
          <p:nvPr/>
        </p:nvPicPr>
        <p:blipFill>
          <a:blip r:embed="rId5"/>
          <a:stretch>
            <a:fillRect/>
          </a:stretch>
        </p:blipFill>
        <p:spPr>
          <a:xfrm>
            <a:off x="3697515" y="2870765"/>
            <a:ext cx="5255260" cy="1654810"/>
          </a:xfrm>
          <a:prstGeom prst="rect">
            <a:avLst/>
          </a:prstGeom>
        </p:spPr>
      </p:pic>
      <p:sp>
        <p:nvSpPr>
          <p:cNvPr id="15" name="Right Arrow 44"/>
          <p:cNvSpPr/>
          <p:nvPr/>
        </p:nvSpPr>
        <p:spPr>
          <a:xfrm rot="10800000">
            <a:off x="4644008" y="3942401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Dynamic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en-US" sz="1800" b="1" dirty="0">
                <a:solidFill>
                  <a:srgbClr val="F15E4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Automatic Workload Repository (AWR)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627534"/>
            <a:ext cx="45365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Automatic Workload Repository (AWR) 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6" name="Picture 235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915566"/>
            <a:ext cx="4104456" cy="3528392"/>
          </a:xfrm>
          <a:prstGeom prst="rect">
            <a:avLst/>
          </a:prstGeom>
        </p:spPr>
      </p:pic>
      <p:pic>
        <p:nvPicPr>
          <p:cNvPr id="17" name="Picture 238"/>
          <p:cNvPicPr/>
          <p:nvPr/>
        </p:nvPicPr>
        <p:blipFill rotWithShape="1">
          <a:blip r:embed="rId4"/>
          <a:srcRect l="146" r="-146" b="3774"/>
          <a:stretch/>
        </p:blipFill>
        <p:spPr>
          <a:xfrm>
            <a:off x="4690096" y="862006"/>
            <a:ext cx="4278128" cy="363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Dynamic Performance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en-US" sz="1800" b="1" dirty="0">
                <a:solidFill>
                  <a:srgbClr val="F4AFF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Automatic database Diagnostic Monitor (ADDM)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627534"/>
            <a:ext cx="4536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Automatic database Diagnostic Monitor (ADDM)</a:t>
            </a:r>
            <a:endParaRPr lang="th-TH" sz="14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Advisosr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&gt; ADDM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163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1222762"/>
            <a:ext cx="4464496" cy="1709028"/>
          </a:xfrm>
          <a:prstGeom prst="rect">
            <a:avLst/>
          </a:prstGeom>
        </p:spPr>
      </p:pic>
      <p:sp>
        <p:nvSpPr>
          <p:cNvPr id="8" name="Right Arrow 44"/>
          <p:cNvSpPr/>
          <p:nvPr/>
        </p:nvSpPr>
        <p:spPr>
          <a:xfrm rot="10800000">
            <a:off x="539552" y="1757561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Picture 165"/>
          <p:cNvPicPr/>
          <p:nvPr/>
        </p:nvPicPr>
        <p:blipFill>
          <a:blip r:embed="rId4"/>
          <a:stretch>
            <a:fillRect/>
          </a:stretch>
        </p:blipFill>
        <p:spPr>
          <a:xfrm>
            <a:off x="352784" y="2367650"/>
            <a:ext cx="4464496" cy="2064385"/>
          </a:xfrm>
          <a:prstGeom prst="rect">
            <a:avLst/>
          </a:prstGeom>
        </p:spPr>
      </p:pic>
      <p:sp>
        <p:nvSpPr>
          <p:cNvPr id="10" name="Right Arrow 44"/>
          <p:cNvSpPr/>
          <p:nvPr/>
        </p:nvSpPr>
        <p:spPr>
          <a:xfrm>
            <a:off x="175000" y="3562850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1" name="Picture 167"/>
          <p:cNvPicPr/>
          <p:nvPr/>
        </p:nvPicPr>
        <p:blipFill>
          <a:blip r:embed="rId5"/>
          <a:stretch>
            <a:fillRect/>
          </a:stretch>
        </p:blipFill>
        <p:spPr>
          <a:xfrm>
            <a:off x="4644008" y="1339130"/>
            <a:ext cx="4464496" cy="190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51920" y="2283718"/>
            <a:ext cx="4930200" cy="473576"/>
          </a:xfrm>
        </p:spPr>
        <p:txBody>
          <a:bodyPr/>
          <a:lstStyle/>
          <a:p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39696" y="3579862"/>
            <a:ext cx="5268808" cy="288032"/>
          </a:xfrm>
        </p:spPr>
        <p:txBody>
          <a:bodyPr/>
          <a:lstStyle/>
          <a:p>
            <a:pPr>
              <a:defRPr/>
            </a:pPr>
            <a:endParaRPr lang="en-US" sz="20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concept,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พื้นฐานการ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Backup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Database,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การเคลื่อนย้าย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การนำเข้าข้อมูล 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พื้นฐาน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Database 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Recovery 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en-US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95686"/>
            <a:ext cx="1296144" cy="1224136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2818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9592" y="771583"/>
            <a:ext cx="864096" cy="1188088"/>
            <a:chOff x="2391994" y="1635646"/>
            <a:chExt cx="805454" cy="1584088"/>
          </a:xfrm>
        </p:grpSpPr>
        <p:sp>
          <p:nvSpPr>
            <p:cNvPr id="4" name="Rectangle 3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35696" y="822588"/>
            <a:ext cx="2664296" cy="624413"/>
            <a:chOff x="496119" y="2469560"/>
            <a:chExt cx="1752190" cy="624413"/>
          </a:xfrm>
          <a:noFill/>
        </p:grpSpPr>
        <p:sp>
          <p:nvSpPr>
            <p:cNvPr id="9" name="TextBox 8"/>
            <p:cNvSpPr txBox="1"/>
            <p:nvPr/>
          </p:nvSpPr>
          <p:spPr>
            <a:xfrm>
              <a:off x="496119" y="2724641"/>
              <a:ext cx="175219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6119" y="2469560"/>
              <a:ext cx="1752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A4B4EA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Backup and recovery </a:t>
              </a:r>
              <a:r>
                <a:rPr lang="th-TH" b="1" dirty="0">
                  <a:solidFill>
                    <a:srgbClr val="A4B4EA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b="1" dirty="0">
                  <a:solidFill>
                    <a:srgbClr val="A4B4EA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concept</a:t>
              </a:r>
              <a:endParaRPr lang="ko-KR" altLang="en-US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77080" y="814331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01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868951" y="771550"/>
            <a:ext cx="864096" cy="1188088"/>
            <a:chOff x="2391994" y="1635646"/>
            <a:chExt cx="805454" cy="1584088"/>
          </a:xfrm>
          <a:solidFill>
            <a:srgbClr val="98DFBB"/>
          </a:solidFill>
        </p:grpSpPr>
        <p:sp>
          <p:nvSpPr>
            <p:cNvPr id="13" name="Rectangle 12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805055" y="82255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พื้นฐานการ</a:t>
            </a:r>
            <a:r>
              <a:rPr lang="en-US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Backup</a:t>
            </a:r>
            <a:r>
              <a:rPr lang="th-TH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Database</a:t>
            </a:r>
            <a:endParaRPr lang="ko-KR" altLang="en-US" b="1" dirty="0">
              <a:solidFill>
                <a:srgbClr val="9AD3E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6439" y="814298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02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99592" y="2067727"/>
            <a:ext cx="864096" cy="1188088"/>
            <a:chOff x="2391994" y="1635646"/>
            <a:chExt cx="805454" cy="1584088"/>
          </a:xfrm>
          <a:solidFill>
            <a:srgbClr val="F8B2A3"/>
          </a:solidFill>
        </p:grpSpPr>
        <p:sp>
          <p:nvSpPr>
            <p:cNvPr id="20" name="Rectangle 19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988095" y="3411899"/>
            <a:ext cx="303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15E4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พื้นฐานการ</a:t>
            </a:r>
            <a:r>
              <a:rPr lang="en-US" b="1" dirty="0">
                <a:solidFill>
                  <a:srgbClr val="F15E4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Database Recovery </a:t>
            </a:r>
            <a:r>
              <a:rPr lang="th-TH" b="1" dirty="0">
                <a:solidFill>
                  <a:srgbClr val="F15E4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b="1" dirty="0">
              <a:solidFill>
                <a:srgbClr val="F15E4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080" y="2110475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03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868951" y="2067694"/>
            <a:ext cx="864096" cy="1188088"/>
            <a:chOff x="2391994" y="1635646"/>
            <a:chExt cx="805454" cy="1584088"/>
          </a:xfrm>
          <a:solidFill>
            <a:srgbClr val="A4B4EA"/>
          </a:solidFill>
        </p:grpSpPr>
        <p:sp>
          <p:nvSpPr>
            <p:cNvPr id="27" name="Rectangle 26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Isosceles Triangle 27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805055" y="211869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98DFB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การนำเข้าข้อมูล</a:t>
            </a:r>
            <a:endParaRPr lang="ko-KR" altLang="en-US" b="1" dirty="0">
              <a:solidFill>
                <a:srgbClr val="98DFB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46439" y="2110442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04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3" name="Group 18"/>
          <p:cNvGrpSpPr/>
          <p:nvPr/>
        </p:nvGrpSpPr>
        <p:grpSpPr>
          <a:xfrm>
            <a:off x="903297" y="3321090"/>
            <a:ext cx="864096" cy="1188088"/>
            <a:chOff x="2391994" y="1635646"/>
            <a:chExt cx="805454" cy="1584088"/>
          </a:xfrm>
          <a:solidFill>
            <a:srgbClr val="F15E41"/>
          </a:solidFill>
        </p:grpSpPr>
        <p:sp>
          <p:nvSpPr>
            <p:cNvPr id="34" name="Rectangle 19"/>
            <p:cNvSpPr/>
            <p:nvPr/>
          </p:nvSpPr>
          <p:spPr>
            <a:xfrm>
              <a:off x="2391994" y="1635646"/>
              <a:ext cx="805454" cy="79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5" name="Isosceles Triangle 20"/>
            <p:cNvSpPr/>
            <p:nvPr/>
          </p:nvSpPr>
          <p:spPr>
            <a:xfrm rot="10800000">
              <a:off x="2391994" y="2427734"/>
              <a:ext cx="805454" cy="79200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6" name="TextBox 24"/>
          <p:cNvSpPr txBox="1"/>
          <p:nvPr/>
        </p:nvSpPr>
        <p:spPr>
          <a:xfrm>
            <a:off x="980785" y="3363838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05</a:t>
            </a:r>
            <a:endParaRPr lang="ko-KR" alt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TextBox 23"/>
          <p:cNvSpPr txBox="1"/>
          <p:nvPr/>
        </p:nvSpPr>
        <p:spPr>
          <a:xfrm>
            <a:off x="1988096" y="22711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การเคลื่อนย้ายข้อมูล</a:t>
            </a:r>
            <a:endParaRPr lang="ko-KR" altLang="en-US" b="1" dirty="0">
              <a:solidFill>
                <a:srgbClr val="F8B2A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82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en-US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  <a:r>
              <a:rPr lang="th-TH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concept</a:t>
            </a:r>
            <a:endParaRPr lang="ko-KR" altLang="en-US" sz="1800" b="1" dirty="0">
              <a:solidFill>
                <a:srgbClr val="A4B4E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627534"/>
            <a:ext cx="84249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Concept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แนวคิดของการ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Recovery)</a:t>
            </a:r>
          </a:p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หมวดหมู่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ของการสูญเสียหรือการต้องทำ 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Recovery</a:t>
            </a: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สูญเสีย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Statement</a:t>
            </a: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หลุดการทำงานของผู้ใช้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การทำงานผิดพลาด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ทำงานผิด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Instance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ที่ผิดพลาด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ทำงานของสื่อมีความผิดพลาด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ที่ผู้ดูแลระบบควรทำ</a:t>
            </a:r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ปกป้อง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จากการล่ม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ช่วงเวลาความถี่ในการตรวจสอบ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กู้คืน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อย่างรวดเร็ว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ลดการสูญเสียให้น้อย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ที่สุด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2" descr="Description of Figure 15-3 foll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9622"/>
            <a:ext cx="4597897" cy="239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6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en-US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  <a:r>
              <a:rPr lang="th-TH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concept</a:t>
            </a:r>
            <a:endParaRPr lang="ko-KR" altLang="en-US" sz="1800" b="1" dirty="0">
              <a:solidFill>
                <a:srgbClr val="A4B4E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627534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Concept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แนวคิดของการ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Recovery)</a:t>
            </a:r>
          </a:p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สูญเสีย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Statement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ส่งคำสั่งไปแต่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ทำงานไม่สำเร็จ ยังไม่เกิดการสูญเสียข้อมูล เกิดจาก การใส่ข้อมูลที่ผิดพลาด พื้นที่การจัดเก็บไม่เพียงพอ สิทธิ์ในการเข้าถึงของผู้ใช้ไม่เพียงพอ และอาจจะเกิดจาการเขียน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Application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ผิดพลาด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หลุดการทำงานของผู้ใช้ คือ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Session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ของผู้ใช้หลุดออกไปอย่างผิดปกติ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PMON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จะเข้าไปจัดการ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การทำงานผิดพลาด คือ ยังไม่มีผลกระทบต่อข้อมูล เกิดจากไม่สามารถเข้าใช้งาน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ได้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File Configuration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อาจจะเสีย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Hardware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อาจจะเสีย หรือ เกิดจาก เส้นทางเครือข่ายมีการหยุดการติดต่อ หรือเกิดจากการ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Shut down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listener</a:t>
            </a:r>
          </a:p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ผู้ใช้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ทำงานผิด คือ ผู้ใช้งานทำงานผิดพลาด เช่น การกรอกข้อมูลผิด โดยสามารถนำข้อมูลกลับมาได้ แต่ข้อมูลก่อนหน้าต้องถูกบันทึกไว้ที่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Undo File</a:t>
            </a:r>
          </a:p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4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SQL&gt;</a:t>
            </a:r>
            <a:r>
              <a:rPr lang="en-US" sz="14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FLASHBACK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TABLE </a:t>
            </a:r>
            <a:r>
              <a:rPr lang="en-US" sz="1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scott.emp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TO BEFORE DROP;</a:t>
            </a:r>
          </a:p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Instance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ที่ผิดพลาด คือ เกิดจากการปิดเครื่องกะทันหัน หรือ ส่วน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Memory Instance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หายไป โดยจัดการได้คือ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start Instance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ใหม่ แล้ว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SMON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Recovery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เอง โดย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SMON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จะไปดูที่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Redo log file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แล้วจะดูส่วนที่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commit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จะทำการ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commit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ต่อไป ส่วนที่ไม่มีการ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commit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จะถูก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rollback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กลับไป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ทำงานของสื่อมีความผิดพลาด คือ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Disk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เสีย ทำการแก้ไขโดย เพิ่ม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Drive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ในการจัดเก็บ หรือทำการสำรองไฟล์ข้อมูลไว้อีก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Drive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แล้วทำการ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Restore file </a:t>
            </a:r>
          </a:p>
          <a:p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วิธีป้องกัน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 up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ข้อมูลสม่ำเสมอ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Multiplex Control file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เสมอ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Multiplex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Redo log file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เสมอ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เปิด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โหมด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Archive log </a:t>
            </a:r>
          </a:p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Multiplex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Control file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การ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copy file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ไว้อีกที่ เมื่อเกิดปัญหาเราสามารถนำไฟล์ที่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copy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ไว้มาแทนที่ ไฟล์ที่มีปัญหา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Multiplex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Redo log file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การ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copy file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ไว้อีกที่ เมื่อเกิดปัญหาเราสามารถนำไฟล์ที่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copy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ไว้มาแทนที่ ไฟล์ที่มี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697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88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1779663"/>
            <a:ext cx="4032448" cy="252027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en-US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  <a:r>
              <a:rPr lang="th-TH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concept</a:t>
            </a:r>
            <a:endParaRPr lang="ko-KR" altLang="en-US" sz="1800" b="1" dirty="0">
              <a:solidFill>
                <a:srgbClr val="A4B4E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627534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Concept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แนวคิดของการ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Recovery)</a:t>
            </a:r>
          </a:p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โหมด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Archive log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คือ การช่วยเติมเต็ม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Transaction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ที่หายไปของ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Multiplex Redo log file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เนื่องจาก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Redo log file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ไม่มีหมายเลข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SCN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ใช้ในการ </a:t>
            </a:r>
            <a:endParaRPr lang="en-US" sz="1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Back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up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</a:t>
            </a:r>
            <a:endParaRPr lang="en-US" sz="1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การเปิดโหมด 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Archive </a:t>
            </a:r>
            <a:r>
              <a:rPr lang="en-US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log</a:t>
            </a:r>
          </a:p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Availability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 &gt; </a:t>
            </a:r>
            <a:r>
              <a:rPr lang="en-US" sz="14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Baack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up/Recovery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&gt; Setup &gt; Recovery Setting</a:t>
            </a:r>
          </a:p>
          <a:p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15616" y="3219822"/>
            <a:ext cx="4320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ight Arrow 44"/>
          <p:cNvSpPr/>
          <p:nvPr/>
        </p:nvSpPr>
        <p:spPr>
          <a:xfrm rot="10800000">
            <a:off x="1174757" y="3316783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391980" y="1799461"/>
            <a:ext cx="3888432" cy="1322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4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ชื่อของตัวแปร</a:t>
            </a:r>
            <a:endParaRPr lang="en-US" sz="14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%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 =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หมายเลข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เครื่อง</a:t>
            </a:r>
            <a:endParaRPr lang="en-US" sz="14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%r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=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เลขชุดของการถอยหลัง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Database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จะมี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Tag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บอกว่า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Reset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ไปแล้วกี่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ครั้ง</a:t>
            </a:r>
            <a:endParaRPr lang="en-US" sz="1400" dirty="0" smtClean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%s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=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ลำดับของการ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Switch Redo log file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ตัวเลขจะไม่ซ้ำกัน</a:t>
            </a:r>
            <a:endParaRPr lang="en-US" sz="1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903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พื้นฐานการ</a:t>
            </a:r>
            <a:r>
              <a:rPr lang="en-US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Backup</a:t>
            </a:r>
            <a:r>
              <a:rPr lang="th-TH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Database</a:t>
            </a:r>
            <a:endParaRPr lang="ko-KR" altLang="en-US" sz="1800" b="1" dirty="0">
              <a:solidFill>
                <a:srgbClr val="9AD3E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627534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Basic Database Backup (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พื้นฐานการ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Backup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Database)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กล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ยุทธ์การ 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มองทั้งหมดในรูปแบบไฟล์ โดยนำไฟล์ไปทั้งหมด แต่ไม่ได้นำ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Control File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ชนิด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 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นำไป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ทั้งหมด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นำไป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เฉพาะไฟล์ที่มีการเปลี่ยนแปลง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โหมด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 </a:t>
            </a:r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</a:t>
            </a:r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Offline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มีความเสถียรลำดับเลข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SCN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เท่ากัน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Online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ต้องมีการเปิด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Archived Mode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เพื่อเติมเต็ม ลำดับเลข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SCN</a:t>
            </a:r>
          </a:p>
          <a:p>
            <a:r>
              <a:rPr 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RMAN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เครื่องมือที่ใช้ในการช่วย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ใช้ในการปกป้อง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file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Oracle/home/bin</a:t>
            </a:r>
          </a:p>
          <a:p>
            <a:r>
              <a:rPr lang="th-TH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 </a:t>
            </a:r>
            <a:r>
              <a:rPr lang="en-US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Backup</a:t>
            </a:r>
          </a:p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Availability Tab &gt; Backup/Recovery &gt; Setup &gt; Backup Setting</a:t>
            </a:r>
          </a:p>
        </p:txBody>
      </p:sp>
      <p:pic>
        <p:nvPicPr>
          <p:cNvPr id="5" name="Picture 1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31590"/>
            <a:ext cx="4113816" cy="288050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5724128" y="2715766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44"/>
          <p:cNvSpPr/>
          <p:nvPr/>
        </p:nvSpPr>
        <p:spPr>
          <a:xfrm rot="10800000">
            <a:off x="5761843" y="2787774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45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r>
              <a:rPr lang="th-TH" altLang="ko-KR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สถาปัตยกรรมของ </a:t>
            </a:r>
            <a:r>
              <a:rPr lang="en-US" altLang="ko-KR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</a:t>
            </a:r>
            <a:endParaRPr lang="en-US" altLang="ko-KR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th-TH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สถาปัตยกรรมของ </a:t>
            </a:r>
            <a:r>
              <a:rPr lang="en-US" sz="1800" b="1" dirty="0">
                <a:solidFill>
                  <a:srgbClr val="A4B4EA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Oracle Database</a:t>
            </a:r>
            <a:endParaRPr lang="en-US" sz="1800" dirty="0">
              <a:solidFill>
                <a:srgbClr val="A4B4EA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0" y="1131590"/>
            <a:ext cx="4617720" cy="33604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14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89"/>
          <p:cNvPicPr/>
          <p:nvPr/>
        </p:nvPicPr>
        <p:blipFill>
          <a:blip r:embed="rId3"/>
          <a:stretch>
            <a:fillRect/>
          </a:stretch>
        </p:blipFill>
        <p:spPr>
          <a:xfrm>
            <a:off x="249808" y="944503"/>
            <a:ext cx="3744416" cy="181355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พื้นฐานการ</a:t>
            </a:r>
            <a:r>
              <a:rPr lang="en-US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Backup</a:t>
            </a:r>
            <a:r>
              <a:rPr lang="th-TH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Database</a:t>
            </a:r>
            <a:endParaRPr lang="ko-KR" altLang="en-US" sz="1800" b="1" dirty="0">
              <a:solidFill>
                <a:srgbClr val="9AD3E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627534"/>
            <a:ext cx="4824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Click &gt; Backup 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Set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724128" y="2715766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44"/>
          <p:cNvSpPr/>
          <p:nvPr/>
        </p:nvSpPr>
        <p:spPr>
          <a:xfrm rot="10800000">
            <a:off x="1547664" y="1851280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290"/>
          <p:cNvPicPr/>
          <p:nvPr/>
        </p:nvPicPr>
        <p:blipFill>
          <a:blip r:embed="rId4"/>
          <a:stretch>
            <a:fillRect/>
          </a:stretch>
        </p:blipFill>
        <p:spPr>
          <a:xfrm>
            <a:off x="249808" y="2931790"/>
            <a:ext cx="3744416" cy="208823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สี่เหลี่ยมผืนผ้า 9"/>
          <p:cNvSpPr/>
          <p:nvPr/>
        </p:nvSpPr>
        <p:spPr>
          <a:xfrm>
            <a:off x="4572000" y="736438"/>
            <a:ext cx="1037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3. Click 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</a:rPr>
              <a:t>&gt; Policy</a:t>
            </a:r>
            <a:endParaRPr lang="en-US" sz="1400" dirty="0"/>
          </a:p>
        </p:txBody>
      </p:sp>
      <p:pic>
        <p:nvPicPr>
          <p:cNvPr id="11" name="Picture 293"/>
          <p:cNvPicPr/>
          <p:nvPr/>
        </p:nvPicPr>
        <p:blipFill>
          <a:blip r:embed="rId5"/>
          <a:stretch>
            <a:fillRect/>
          </a:stretch>
        </p:blipFill>
        <p:spPr>
          <a:xfrm>
            <a:off x="4427984" y="1044215"/>
            <a:ext cx="4032448" cy="21756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ight Arrow 44"/>
          <p:cNvSpPr/>
          <p:nvPr/>
        </p:nvSpPr>
        <p:spPr>
          <a:xfrm rot="10800000">
            <a:off x="5508104" y="1113867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29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48" y="3219822"/>
            <a:ext cx="4098000" cy="18002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386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พื้นฐานการ</a:t>
            </a:r>
            <a:r>
              <a:rPr lang="en-US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Backup</a:t>
            </a:r>
            <a:r>
              <a:rPr lang="th-TH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Database</a:t>
            </a:r>
            <a:endParaRPr lang="ko-KR" altLang="en-US" sz="1800" b="1" dirty="0">
              <a:solidFill>
                <a:srgbClr val="9AD3E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627534"/>
            <a:ext cx="4824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Availability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Tab &gt; Manage &gt; Schedule Backup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724128" y="2715766"/>
            <a:ext cx="36004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014231" y="736438"/>
            <a:ext cx="310213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5.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ไปที่หัวข้อ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Customized Backup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Whole 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Database</a:t>
            </a: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&gt; Schedule Customized Backup</a:t>
            </a:r>
          </a:p>
          <a:p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29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07319"/>
            <a:ext cx="4408170" cy="225552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3275856" y="1707654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44"/>
          <p:cNvSpPr/>
          <p:nvPr/>
        </p:nvSpPr>
        <p:spPr>
          <a:xfrm rot="10800000">
            <a:off x="3347865" y="2045593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Picture 297"/>
          <p:cNvPicPr/>
          <p:nvPr/>
        </p:nvPicPr>
        <p:blipFill>
          <a:blip r:embed="rId4"/>
          <a:stretch>
            <a:fillRect/>
          </a:stretch>
        </p:blipFill>
        <p:spPr>
          <a:xfrm>
            <a:off x="3779912" y="1267519"/>
            <a:ext cx="5256584" cy="346447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สี่เหลี่ยมผืนผ้า 15"/>
          <p:cNvSpPr/>
          <p:nvPr/>
        </p:nvSpPr>
        <p:spPr>
          <a:xfrm>
            <a:off x="6444208" y="2643758"/>
            <a:ext cx="504056" cy="547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44"/>
          <p:cNvSpPr/>
          <p:nvPr/>
        </p:nvSpPr>
        <p:spPr>
          <a:xfrm rot="13501202">
            <a:off x="6520979" y="2627907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04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พื้นฐานการ</a:t>
            </a:r>
            <a:r>
              <a:rPr lang="en-US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Backup</a:t>
            </a:r>
            <a:r>
              <a:rPr lang="th-TH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9AD3E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Database</a:t>
            </a:r>
            <a:endParaRPr lang="ko-KR" altLang="en-US" sz="1800" b="1" dirty="0">
              <a:solidFill>
                <a:srgbClr val="9AD3E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627534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Scheduling Backup : </a:t>
            </a:r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Option&gt;Backup Type &gt; Full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</a:t>
            </a:r>
          </a:p>
          <a:p>
            <a:pPr lvl="0"/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014231" y="736438"/>
            <a:ext cx="12522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Click&gt;Submit Job</a:t>
            </a:r>
          </a:p>
          <a:p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75856" y="1707654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9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81" y="876943"/>
            <a:ext cx="4213711" cy="248689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8" name="Picture 300"/>
          <p:cNvPicPr/>
          <p:nvPr/>
        </p:nvPicPr>
        <p:blipFill>
          <a:blip r:embed="rId4"/>
          <a:stretch>
            <a:fillRect/>
          </a:stretch>
        </p:blipFill>
        <p:spPr>
          <a:xfrm>
            <a:off x="286282" y="2934908"/>
            <a:ext cx="4430978" cy="219519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Right Arrow 44"/>
          <p:cNvSpPr/>
          <p:nvPr/>
        </p:nvSpPr>
        <p:spPr>
          <a:xfrm rot="10800000">
            <a:off x="899592" y="1304880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Picture 301"/>
          <p:cNvPicPr/>
          <p:nvPr/>
        </p:nvPicPr>
        <p:blipFill>
          <a:blip r:embed="rId5"/>
          <a:stretch>
            <a:fillRect/>
          </a:stretch>
        </p:blipFill>
        <p:spPr>
          <a:xfrm>
            <a:off x="4788024" y="1069975"/>
            <a:ext cx="4248472" cy="240969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0" name="Right Arrow 44"/>
          <p:cNvSpPr/>
          <p:nvPr/>
        </p:nvSpPr>
        <p:spPr>
          <a:xfrm rot="16200000">
            <a:off x="8704364" y="3171056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1" name="Picture 302"/>
          <p:cNvPicPr/>
          <p:nvPr/>
        </p:nvPicPr>
        <p:blipFill>
          <a:blip r:embed="rId6"/>
          <a:stretch>
            <a:fillRect/>
          </a:stretch>
        </p:blipFill>
        <p:spPr>
          <a:xfrm>
            <a:off x="5436096" y="3651870"/>
            <a:ext cx="3036942" cy="106070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881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การเคลื่อนย้ายข้อมูล</a:t>
            </a:r>
            <a:endParaRPr lang="ko-KR" altLang="en-US" sz="1800" b="1" dirty="0">
              <a:solidFill>
                <a:srgbClr val="F8B2A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627534"/>
            <a:ext cx="4824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Movement Tab &gt; Move row Data &gt; Export to Export Files</a:t>
            </a:r>
          </a:p>
          <a:p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75856" y="1707654"/>
            <a:ext cx="57606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06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996866"/>
            <a:ext cx="4608512" cy="272701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971600" y="1635646"/>
            <a:ext cx="165618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44"/>
          <p:cNvSpPr/>
          <p:nvPr/>
        </p:nvSpPr>
        <p:spPr>
          <a:xfrm rot="10800000">
            <a:off x="899592" y="1811645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5" name="Picture 308"/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2578307"/>
            <a:ext cx="4752528" cy="243903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0" name="Right Arrow 44"/>
          <p:cNvSpPr/>
          <p:nvPr/>
        </p:nvSpPr>
        <p:spPr>
          <a:xfrm rot="10800000">
            <a:off x="614983" y="3269729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6" name="Picture 310"/>
          <p:cNvPicPr/>
          <p:nvPr/>
        </p:nvPicPr>
        <p:blipFill>
          <a:blip r:embed="rId5"/>
          <a:stretch>
            <a:fillRect/>
          </a:stretch>
        </p:blipFill>
        <p:spPr>
          <a:xfrm>
            <a:off x="5004048" y="741266"/>
            <a:ext cx="3787294" cy="164962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3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32" y="2360372"/>
            <a:ext cx="3801859" cy="261733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2" name="Right Arrow 44"/>
          <p:cNvSpPr/>
          <p:nvPr/>
        </p:nvSpPr>
        <p:spPr>
          <a:xfrm rot="9841067">
            <a:off x="6831529" y="3974482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06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การเคลื่อนย้ายข้อมูล</a:t>
            </a:r>
            <a:endParaRPr lang="ko-KR" altLang="en-US" sz="1800" b="1" dirty="0">
              <a:solidFill>
                <a:srgbClr val="F8B2A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627534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Data Movement</a:t>
            </a:r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8" name="Picture 3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6" y="889145"/>
            <a:ext cx="3874688" cy="319477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9" name="Picture 3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0" y="2715766"/>
            <a:ext cx="4161200" cy="230707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1" name="Right Arrow 44"/>
          <p:cNvSpPr/>
          <p:nvPr/>
        </p:nvSpPr>
        <p:spPr>
          <a:xfrm rot="10800000">
            <a:off x="1547664" y="4277841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3" name="Picture 3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26798"/>
            <a:ext cx="4680520" cy="222437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4" name="Right Arrow 44"/>
          <p:cNvSpPr/>
          <p:nvPr/>
        </p:nvSpPr>
        <p:spPr>
          <a:xfrm rot="10800000">
            <a:off x="8859391" y="1356981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5" name="Picture 3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840" y="2776029"/>
            <a:ext cx="4662640" cy="218654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6" name="Right Arrow 44"/>
          <p:cNvSpPr/>
          <p:nvPr/>
        </p:nvSpPr>
        <p:spPr>
          <a:xfrm rot="10800000">
            <a:off x="4861743" y="3579862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ight Arrow 44"/>
          <p:cNvSpPr/>
          <p:nvPr/>
        </p:nvSpPr>
        <p:spPr>
          <a:xfrm rot="10800000">
            <a:off x="8859391" y="4637880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02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97698"/>
            <a:ext cx="4198565" cy="231273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3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93621"/>
            <a:ext cx="4536504" cy="193817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F8B2A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การเคลื่อนย้ายข้อมูล</a:t>
            </a:r>
            <a:endParaRPr lang="ko-KR" altLang="en-US" sz="1800" b="1" dirty="0">
              <a:solidFill>
                <a:srgbClr val="F8B2A3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627534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Data Movement</a:t>
            </a:r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ight Arrow 44"/>
          <p:cNvSpPr/>
          <p:nvPr/>
        </p:nvSpPr>
        <p:spPr>
          <a:xfrm rot="16200000">
            <a:off x="4404742" y="1722420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ight Arrow 44"/>
          <p:cNvSpPr/>
          <p:nvPr/>
        </p:nvSpPr>
        <p:spPr>
          <a:xfrm rot="10800000">
            <a:off x="5580112" y="3147814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4" name="Picture 3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36711"/>
            <a:ext cx="4536504" cy="246785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8859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Arrow 44"/>
          <p:cNvSpPr/>
          <p:nvPr/>
        </p:nvSpPr>
        <p:spPr>
          <a:xfrm rot="10800000">
            <a:off x="8172400" y="2681007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98DFB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การนำเข้าข้อมูล</a:t>
            </a:r>
            <a:endParaRPr lang="ko-KR" altLang="en-US" sz="1800" b="1" dirty="0">
              <a:solidFill>
                <a:srgbClr val="98DFB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627534"/>
            <a:ext cx="48245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Data Movement</a:t>
            </a:r>
          </a:p>
          <a:p>
            <a:pPr lvl="0"/>
            <a:r>
              <a:rPr lang="en-US" sz="1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Data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Movement Tab &gt; Move row Data &gt; Import from Export File</a:t>
            </a:r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306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1212890"/>
            <a:ext cx="4608512" cy="272701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สี่เหลี่ยมผืนผ้า 10"/>
          <p:cNvSpPr/>
          <p:nvPr/>
        </p:nvSpPr>
        <p:spPr>
          <a:xfrm>
            <a:off x="899592" y="1851670"/>
            <a:ext cx="165618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44"/>
          <p:cNvSpPr/>
          <p:nvPr/>
        </p:nvSpPr>
        <p:spPr>
          <a:xfrm rot="10800000">
            <a:off x="899592" y="2117601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6" name="Picture 3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21657"/>
            <a:ext cx="4608512" cy="219625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Picture 3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4137"/>
            <a:ext cx="4363358" cy="219186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Right Arrow 44"/>
          <p:cNvSpPr/>
          <p:nvPr/>
        </p:nvSpPr>
        <p:spPr>
          <a:xfrm rot="10800000">
            <a:off x="617725" y="3870746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524328" y="2681007"/>
            <a:ext cx="360040" cy="238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7884368" y="2859782"/>
            <a:ext cx="360040" cy="238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7727939" y="2715766"/>
            <a:ext cx="360040" cy="59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วงรี 5"/>
          <p:cNvSpPr/>
          <p:nvPr/>
        </p:nvSpPr>
        <p:spPr>
          <a:xfrm>
            <a:off x="7812360" y="2715766"/>
            <a:ext cx="144016" cy="2033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44"/>
          <p:cNvSpPr/>
          <p:nvPr/>
        </p:nvSpPr>
        <p:spPr>
          <a:xfrm rot="10800000">
            <a:off x="8149285" y="2715766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31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2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39" y="3224910"/>
            <a:ext cx="4161899" cy="158901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98DFB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การนำเข้าข้อมูล</a:t>
            </a:r>
            <a:endParaRPr lang="ko-KR" altLang="en-US" sz="1800" b="1" dirty="0">
              <a:solidFill>
                <a:srgbClr val="98DFB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627534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Data Movement</a:t>
            </a:r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ight Arrow 44"/>
          <p:cNvSpPr/>
          <p:nvPr/>
        </p:nvSpPr>
        <p:spPr>
          <a:xfrm rot="10800000">
            <a:off x="5971927" y="4019416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3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9" y="933979"/>
            <a:ext cx="4132809" cy="21486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32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80" y="878743"/>
            <a:ext cx="4501008" cy="220386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32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9" y="3003798"/>
            <a:ext cx="4132809" cy="194421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Right Arrow 44"/>
          <p:cNvSpPr/>
          <p:nvPr/>
        </p:nvSpPr>
        <p:spPr>
          <a:xfrm rot="16200000">
            <a:off x="3986892" y="1608750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ight Arrow 44"/>
          <p:cNvSpPr/>
          <p:nvPr/>
        </p:nvSpPr>
        <p:spPr>
          <a:xfrm rot="10800000">
            <a:off x="2123728" y="3978161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ight Arrow 44"/>
          <p:cNvSpPr/>
          <p:nvPr/>
        </p:nvSpPr>
        <p:spPr>
          <a:xfrm rot="16200000">
            <a:off x="4022601" y="3678569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ight Arrow 44"/>
          <p:cNvSpPr/>
          <p:nvPr/>
        </p:nvSpPr>
        <p:spPr>
          <a:xfrm rot="16200000">
            <a:off x="8703121" y="1466445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438842" y="2929833"/>
            <a:ext cx="1109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2. Click</a:t>
            </a: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</a:rPr>
              <a:t>&gt; </a:t>
            </a: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Replace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18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32"/>
          <p:cNvPicPr/>
          <p:nvPr/>
        </p:nvPicPr>
        <p:blipFill>
          <a:blip r:embed="rId3"/>
          <a:stretch>
            <a:fillRect/>
          </a:stretch>
        </p:blipFill>
        <p:spPr>
          <a:xfrm>
            <a:off x="4522384" y="787415"/>
            <a:ext cx="4565067" cy="35039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2" name="Picture 33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4" y="3285911"/>
            <a:ext cx="4259576" cy="166210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Picture 32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4" y="938628"/>
            <a:ext cx="4142172" cy="199120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98DFB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การนำเข้าข้อมูล</a:t>
            </a:r>
            <a:endParaRPr lang="ko-KR" altLang="en-US" sz="1800" b="1" dirty="0">
              <a:solidFill>
                <a:srgbClr val="98DFB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627534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Data Movement</a:t>
            </a:r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/>
            <a:endParaRPr 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ight Arrow 44"/>
          <p:cNvSpPr/>
          <p:nvPr/>
        </p:nvSpPr>
        <p:spPr>
          <a:xfrm rot="16200000">
            <a:off x="4152177" y="1376186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ight Arrow 44"/>
          <p:cNvSpPr/>
          <p:nvPr/>
        </p:nvSpPr>
        <p:spPr>
          <a:xfrm rot="16200000">
            <a:off x="4115189" y="3900353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ight Arrow 44"/>
          <p:cNvSpPr/>
          <p:nvPr/>
        </p:nvSpPr>
        <p:spPr>
          <a:xfrm rot="10800000">
            <a:off x="8703634" y="2810770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6639" y="2978134"/>
            <a:ext cx="1329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Click &gt; Submit Job</a:t>
            </a:r>
          </a:p>
        </p:txBody>
      </p:sp>
    </p:spTree>
    <p:extLst>
      <p:ext uri="{BB962C8B-B14F-4D97-AF65-F5344CB8AC3E}">
        <p14:creationId xmlns:p14="http://schemas.microsoft.com/office/powerpoint/2010/main" val="261511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-20538"/>
            <a:ext cx="9144000" cy="576064"/>
          </a:xfrm>
        </p:spPr>
        <p:txBody>
          <a:bodyPr/>
          <a:lstStyle/>
          <a:p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Backup and recovery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448406"/>
            <a:ext cx="9144000" cy="288032"/>
          </a:xfrm>
        </p:spPr>
        <p:txBody>
          <a:bodyPr/>
          <a:lstStyle/>
          <a:p>
            <a:r>
              <a:rPr lang="th-TH" sz="1800" b="1" dirty="0">
                <a:solidFill>
                  <a:srgbClr val="98DFB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การนำเข้าข้อมูล</a:t>
            </a:r>
            <a:endParaRPr lang="ko-KR" altLang="en-US" sz="1800" b="1" dirty="0">
              <a:solidFill>
                <a:srgbClr val="98DFB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9512" y="718368"/>
            <a:ext cx="49423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SQL Loader File </a:t>
            </a:r>
            <a:r>
              <a:rPr kumimoji="0" lang="th-TH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คือ การนำเข้าข้อมูล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Input , Control file , log file , bad file </a:t>
            </a:r>
            <a:r>
              <a:rPr kumimoji="0" lang="th-TH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discard file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905693"/>
            <a:ext cx="3980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Data Movement Tab &gt; Move row Data &gt; Load Data From User Files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Picture 306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1212890"/>
            <a:ext cx="4608512" cy="272701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0" name="สี่เหลี่ยมผืนผ้า 19"/>
          <p:cNvSpPr/>
          <p:nvPr/>
        </p:nvSpPr>
        <p:spPr>
          <a:xfrm>
            <a:off x="899592" y="1851670"/>
            <a:ext cx="165618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44"/>
          <p:cNvSpPr/>
          <p:nvPr/>
        </p:nvSpPr>
        <p:spPr>
          <a:xfrm rot="10800000">
            <a:off x="971600" y="2234951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4" name="Picture 33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56910"/>
            <a:ext cx="4942379" cy="191909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Right Arrow 44"/>
          <p:cNvSpPr/>
          <p:nvPr/>
        </p:nvSpPr>
        <p:spPr>
          <a:xfrm rot="10800000">
            <a:off x="1113904" y="3413745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508104" y="736736"/>
            <a:ext cx="1039067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สร้างตารางใหม่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25" name="Picture 34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91" y="1004592"/>
            <a:ext cx="3770589" cy="184908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9" name="Right Arrow 44"/>
          <p:cNvSpPr/>
          <p:nvPr/>
        </p:nvSpPr>
        <p:spPr>
          <a:xfrm rot="10800000">
            <a:off x="5696448" y="1599441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6" name="Picture 33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3203505"/>
            <a:ext cx="3600400" cy="181651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7" name="สี่เหลี่ยมผืนผ้า 26"/>
          <p:cNvSpPr/>
          <p:nvPr/>
        </p:nvSpPr>
        <p:spPr>
          <a:xfrm>
            <a:off x="5358223" y="2898500"/>
            <a:ext cx="1338828" cy="3142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th-TH" sz="1400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นำเข้าข้อมูลที่ต้องการ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8" name="Right Arrow 44"/>
          <p:cNvSpPr/>
          <p:nvPr/>
        </p:nvSpPr>
        <p:spPr>
          <a:xfrm rot="16200000">
            <a:off x="5219508" y="3963144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ight Arrow 44"/>
          <p:cNvSpPr/>
          <p:nvPr/>
        </p:nvSpPr>
        <p:spPr>
          <a:xfrm rot="10800000">
            <a:off x="7884368" y="3916457"/>
            <a:ext cx="284609" cy="2381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71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4605</Words>
  <Application>Microsoft Office PowerPoint</Application>
  <PresentationFormat>On-screen Show (16:9)</PresentationFormat>
  <Paragraphs>725</Paragraphs>
  <Slides>109</Slides>
  <Notes>109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109</vt:i4>
      </vt:variant>
    </vt:vector>
  </HeadingPairs>
  <TitlesOfParts>
    <vt:vector size="118" baseType="lpstr">
      <vt:lpstr>맑은 고딕</vt:lpstr>
      <vt:lpstr>Cordia New</vt:lpstr>
      <vt:lpstr>Arial Unicode MS</vt:lpstr>
      <vt:lpstr>Calibri</vt:lpstr>
      <vt:lpstr>Arial</vt:lpstr>
      <vt:lpstr>TH SarabunPSK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Khwan Kmutnb</cp:lastModifiedBy>
  <cp:revision>162</cp:revision>
  <dcterms:created xsi:type="dcterms:W3CDTF">2016-12-05T23:26:54Z</dcterms:created>
  <dcterms:modified xsi:type="dcterms:W3CDTF">2019-03-22T02:00:03Z</dcterms:modified>
</cp:coreProperties>
</file>